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59" r:id="rId3"/>
    <p:sldId id="261" r:id="rId4"/>
    <p:sldId id="262" r:id="rId5"/>
    <p:sldId id="263" r:id="rId6"/>
    <p:sldId id="264" r:id="rId7"/>
    <p:sldId id="267" r:id="rId8"/>
    <p:sldId id="268" r:id="rId9"/>
    <p:sldId id="265" r:id="rId10"/>
    <p:sldId id="269" r:id="rId11"/>
    <p:sldId id="266" r:id="rId12"/>
    <p:sldId id="270" r:id="rId13"/>
    <p:sldId id="271" r:id="rId14"/>
    <p:sldId id="274" r:id="rId15"/>
    <p:sldId id="272" r:id="rId16"/>
    <p:sldId id="273" r:id="rId17"/>
    <p:sldId id="276" r:id="rId18"/>
    <p:sldId id="275" r:id="rId19"/>
    <p:sldId id="278" r:id="rId20"/>
    <p:sldId id="279" r:id="rId21"/>
    <p:sldId id="280" r:id="rId22"/>
    <p:sldId id="282" r:id="rId23"/>
    <p:sldId id="283" r:id="rId24"/>
    <p:sldId id="285" r:id="rId25"/>
    <p:sldId id="281" r:id="rId26"/>
    <p:sldId id="286" r:id="rId27"/>
    <p:sldId id="284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77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3DF3EA28-D2E5-4299-B605-9AFC203D32CE}">
          <p14:sldIdLst>
            <p14:sldId id="257"/>
          </p14:sldIdLst>
        </p14:section>
        <p14:section name="본문" id="{1B54D0EB-10E6-4209-88F9-D55F695B4FB7}">
          <p14:sldIdLst>
            <p14:sldId id="259"/>
            <p14:sldId id="261"/>
            <p14:sldId id="262"/>
            <p14:sldId id="263"/>
            <p14:sldId id="264"/>
            <p14:sldId id="267"/>
            <p14:sldId id="268"/>
            <p14:sldId id="265"/>
            <p14:sldId id="269"/>
            <p14:sldId id="266"/>
            <p14:sldId id="270"/>
            <p14:sldId id="271"/>
            <p14:sldId id="274"/>
            <p14:sldId id="272"/>
            <p14:sldId id="273"/>
            <p14:sldId id="276"/>
            <p14:sldId id="275"/>
          </p14:sldIdLst>
        </p14:section>
        <p14:section name="IDP를 통한 ThinQ Cloud의 소프트웨어 개발 생산성 향상 (공서우)" id="{7F2FD3FB-58F5-417D-AD83-0234141F9491}">
          <p14:sldIdLst>
            <p14:sldId id="278"/>
            <p14:sldId id="279"/>
            <p14:sldId id="280"/>
            <p14:sldId id="282"/>
            <p14:sldId id="283"/>
            <p14:sldId id="285"/>
            <p14:sldId id="281"/>
            <p14:sldId id="286"/>
            <p14:sldId id="284"/>
            <p14:sldId id="287"/>
            <p14:sldId id="288"/>
            <p14:sldId id="289"/>
            <p14:sldId id="290"/>
            <p14:sldId id="291"/>
            <p14:sldId id="292"/>
            <p14:sldId id="293"/>
          </p14:sldIdLst>
        </p14:section>
        <p14:section name="참조 문서" id="{E22F572D-AE09-4073-ABAA-E62347196260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B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1" autoAdjust="0"/>
    <p:restoredTop sz="81120" autoAdjust="0"/>
  </p:normalViewPr>
  <p:slideViewPr>
    <p:cSldViewPr snapToGrid="0">
      <p:cViewPr varScale="1">
        <p:scale>
          <a:sx n="91" d="100"/>
          <a:sy n="91" d="100"/>
        </p:scale>
        <p:origin x="9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E9A77-7278-4845-BA85-A72A7264D4FD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56A06-6C61-4848-AA91-488F910DF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04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5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61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98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240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019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44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951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76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869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534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226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607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162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419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732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소개</a:t>
            </a:r>
            <a:r>
              <a:rPr lang="en-US" altLang="ko-KR" baseline="0" smtClean="0"/>
              <a:t> -&gt; </a:t>
            </a:r>
            <a:r>
              <a:rPr lang="ko-KR" altLang="en-US" smtClean="0"/>
              <a:t>이어서</a:t>
            </a:r>
            <a:r>
              <a:rPr lang="ko-KR" altLang="en-US" baseline="0" smtClean="0"/>
              <a:t> </a:t>
            </a:r>
            <a:r>
              <a:rPr lang="en-US" altLang="ko-KR" baseline="0" smtClean="0"/>
              <a:t>IDP를 통한 ThinQ Cloud 개발 생산성 향상에 대해 이야기를 계속해보겠습니다.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504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PE에</a:t>
            </a:r>
            <a:r>
              <a:rPr lang="en-US" altLang="ko-KR" baseline="0" smtClean="0"/>
              <a:t> </a:t>
            </a:r>
            <a:r>
              <a:rPr lang="ko-KR" altLang="en-US" baseline="0" smtClean="0"/>
              <a:t>대해 리마인드하기 위해 처음에 보여드린 페이지를 다시 가져왔습니다</a:t>
            </a:r>
            <a:r>
              <a:rPr lang="en-US" altLang="ko-KR" baseline="0" smtClean="0"/>
              <a:t>.</a:t>
            </a:r>
          </a:p>
          <a:p>
            <a:r>
              <a:rPr lang="en-US" altLang="ko-KR" baseline="0" smtClean="0"/>
              <a:t>PE</a:t>
            </a:r>
            <a:r>
              <a:rPr lang="ko-KR" altLang="en-US" baseline="0" smtClean="0"/>
              <a:t>란</a:t>
            </a:r>
            <a:r>
              <a:rPr lang="en-US" altLang="ko-KR" baseline="0" smtClean="0"/>
              <a:t>~ 하는 것을 말합니다.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806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smtClean="0"/>
              <a:t>PE를 설명하려면 개발팀/운영팀이 분리되어 일하던 시절부터 2009년부터 시작된 DevOps까지 배경을 알면 더 좋은데, 시간이 부족</a:t>
            </a:r>
            <a:endParaRPr lang="en-US" altLang="ko-KR" smtClean="0"/>
          </a:p>
          <a:p>
            <a:r>
              <a:rPr lang="en-US" altLang="ko-KR" smtClean="0"/>
              <a:t>PE의</a:t>
            </a:r>
            <a:r>
              <a:rPr lang="en-US" altLang="ko-KR" baseline="0" smtClean="0"/>
              <a:t> 핵심개념은 IDP를 제공하는 것에 있습니다. 프로젝트 개발을 하다보면 단순 코딩이 아닌 여러 작업들이 많잖아요?</a:t>
            </a:r>
          </a:p>
          <a:p>
            <a:r>
              <a:rPr lang="ko-KR" altLang="en-US" baseline="0" smtClean="0"/>
              <a:t>인프라 생성 요청</a:t>
            </a:r>
            <a:r>
              <a:rPr lang="en-US" altLang="ko-KR" baseline="0" smtClean="0"/>
              <a:t>, 연동서비스 파악 등… 이런 작업들이 ~~관리작업인데요.</a:t>
            </a:r>
          </a:p>
          <a:p>
            <a:r>
              <a:rPr lang="en-US" altLang="ko-KR" baseline="0" smtClean="0"/>
              <a:t>IDP를 통해 관리작업에 소요되는 시간을 줄이는 것에 목표를 두고 있습니다.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040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요즘</a:t>
            </a:r>
            <a:r>
              <a:rPr lang="ko-KR" altLang="en-US" baseline="0" smtClean="0"/>
              <a:t> 대부분의 개발팀의 프로세스는 </a:t>
            </a:r>
            <a:r>
              <a:rPr lang="en-US" altLang="ko-KR" baseline="0" smtClean="0"/>
              <a:t>DevOps 형태로 돌아가고 있습니다.</a:t>
            </a:r>
          </a:p>
          <a:p>
            <a:r>
              <a:rPr lang="en-US" altLang="ko-KR" baseline="0" smtClean="0"/>
              <a:t>DevOps는 참 </a:t>
            </a:r>
            <a:r>
              <a:rPr lang="ko-KR" altLang="en-US" baseline="0" smtClean="0"/>
              <a:t>좋지만</a:t>
            </a:r>
            <a:r>
              <a:rPr lang="en-US" altLang="ko-KR" baseline="0" smtClean="0"/>
              <a:t>, 클라우드 환경이 되면서 너무 빠른 속도로 복잡성이 늘고 있습니다.</a:t>
            </a:r>
          </a:p>
          <a:p>
            <a:r>
              <a:rPr lang="ko-KR" altLang="en-US" baseline="0" smtClean="0"/>
              <a:t>물론 이걸 다쓰진 않습니다</a:t>
            </a:r>
            <a:r>
              <a:rPr lang="en-US" altLang="ko-KR" baseline="0" smtClean="0"/>
              <a:t>. 그러나 개발자들에게는 알아야할 것이 너무 많아졌고 이로 인해 ‘인지부하’ 상태를 겪고있습니다.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590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이렇듯</a:t>
            </a:r>
            <a:r>
              <a:rPr lang="ko-KR" altLang="en-US" baseline="0" smtClean="0"/>
              <a:t> </a:t>
            </a:r>
            <a:r>
              <a:rPr lang="en-US" altLang="ko-KR" baseline="0" smtClean="0"/>
              <a:t>IDP는 개발자와 인프라/기술/도구 사이에 계층을 두어 인지 부하를 감소시키고</a:t>
            </a:r>
          </a:p>
          <a:p>
            <a:r>
              <a:rPr lang="ko-KR" altLang="en-US" baseline="0" smtClean="0"/>
              <a:t>리소스를 생성하고 도구를 사용하는데 가드레일을 만들어 잘 따라올 수 있도록 골든 패스를 제공합니다</a:t>
            </a:r>
            <a:r>
              <a:rPr lang="en-US" altLang="ko-KR" baseline="0" smtClean="0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296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IDP를</a:t>
            </a:r>
            <a:r>
              <a:rPr lang="en-US" altLang="ko-KR" baseline="0" smtClean="0"/>
              <a:t> 통해 얻을 수 있는 주요 장점은 다음과 같습니다.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421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다음</a:t>
            </a:r>
            <a:r>
              <a:rPr lang="ko-KR" altLang="en-US" baseline="0" smtClean="0"/>
              <a:t> 내용 전에 하나 설명드릴게</a:t>
            </a:r>
            <a:r>
              <a:rPr lang="en-US" altLang="ko-KR" baseline="0" smtClean="0"/>
              <a:t>, </a:t>
            </a:r>
            <a:r>
              <a:rPr lang="en-US" altLang="ko-KR" smtClean="0"/>
              <a:t>PE에서</a:t>
            </a:r>
            <a:r>
              <a:rPr lang="en-US" altLang="ko-KR" baseline="0" smtClean="0"/>
              <a:t> IDP는 보통 Platform을 말하지만 Portal의 약자이기도 합니다.</a:t>
            </a:r>
          </a:p>
          <a:p>
            <a:r>
              <a:rPr lang="ko-KR" altLang="en-US" baseline="0" smtClean="0"/>
              <a:t>이 둘의 차이가 크기 보다는 </a:t>
            </a:r>
            <a:r>
              <a:rPr lang="en-US" altLang="ko-KR" baseline="0" smtClean="0"/>
              <a:t>Platform을 UI로 제공하는 것을 Portal로 보시면 되겠습니다. </a:t>
            </a:r>
          </a:p>
          <a:p>
            <a:r>
              <a:rPr lang="en-US" altLang="ko-KR" baseline="0" smtClean="0"/>
              <a:t>포탈이 솔루션 형태로 제공되는 경우가 많으며, 이를 기반으로 플랫폼을 구축해나간다고 보시면됩니다.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2277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IDPortal</a:t>
            </a:r>
            <a:r>
              <a:rPr lang="en-US" altLang="ko-KR" baseline="0" smtClean="0"/>
              <a:t> 솔루션에는 ~~가 있습니다. 저희는 PoC를 거쳐 Port를 택하여 사용중입니다.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4394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smtClean="0"/>
              <a:t>IDP가 제공하는 핵심 기능은 </a:t>
            </a:r>
            <a:r>
              <a:rPr lang="en-US" altLang="ko-KR" baseline="0" smtClean="0"/>
              <a:t>다음 4가지입니다.</a:t>
            </a:r>
          </a:p>
          <a:p>
            <a:r>
              <a:rPr lang="ko-KR" altLang="en-US" baseline="0" smtClean="0"/>
              <a:t>각각에 대해서는 이어서 설명드리겠습니다</a:t>
            </a:r>
            <a:r>
              <a:rPr lang="en-US" altLang="ko-KR" baseline="0" smtClean="0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3051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가장</a:t>
            </a:r>
            <a:r>
              <a:rPr lang="ko-KR" altLang="en-US" baseline="0" smtClean="0"/>
              <a:t> 먼저 서비스 카탈로그입니다</a:t>
            </a:r>
            <a:r>
              <a:rPr lang="en-US" altLang="ko-KR" baseline="0" smtClean="0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8655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DevOps Research and Assessment,</a:t>
            </a:r>
            <a:r>
              <a:rPr lang="en-US" altLang="ko-KR" baseline="0" smtClean="0"/>
              <a:t> </a:t>
            </a:r>
            <a:r>
              <a:rPr lang="ko-KR" altLang="en-US" baseline="0" smtClean="0"/>
              <a:t>소프트웨어 개발 및 운영 프로세스의 생산성을 측정</a:t>
            </a:r>
            <a:endParaRPr lang="en-US" altLang="ko-KR" baseline="0" smtClean="0"/>
          </a:p>
          <a:p>
            <a:r>
              <a:rPr lang="ko-KR" altLang="en-US" baseline="0" smtClean="0"/>
              <a:t>생산성</a:t>
            </a:r>
            <a:r>
              <a:rPr lang="en-US" altLang="ko-KR" baseline="0" smtClean="0"/>
              <a:t>/안정성 지표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33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842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설명드린</a:t>
            </a:r>
            <a:r>
              <a:rPr lang="ko-KR" altLang="en-US" baseline="0" smtClean="0"/>
              <a:t> </a:t>
            </a:r>
            <a:r>
              <a:rPr lang="en-US" altLang="ko-KR" baseline="0" smtClean="0"/>
              <a:t>3가지 기능은 기본적으로 우리쪽의 데이터를 수집해야합니다.</a:t>
            </a:r>
          </a:p>
          <a:p>
            <a:r>
              <a:rPr lang="en-US" altLang="ko-KR" baseline="0" smtClean="0"/>
              <a:t>ThinQ Cloud에서는 개발자와 인프라/도구를 연결해주는 IDP에서 데이터를 수집하기 위해 다음과 같이 아키텍처를 구성하고 있습니다.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509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마지막으로</a:t>
            </a:r>
            <a:r>
              <a:rPr lang="ko-KR" altLang="en-US" baseline="0" smtClean="0"/>
              <a:t> </a:t>
            </a:r>
            <a:r>
              <a:rPr lang="en-US" altLang="ko-KR" baseline="0" smtClean="0"/>
              <a:t>IDP의 가장 중요한 Self-Service입니다.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8763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Port</a:t>
            </a:r>
            <a:r>
              <a:rPr lang="en-US" altLang="ko-KR" baseline="0" smtClean="0"/>
              <a:t> IDP에서 ThinQ Cloud에 Self-service 하기 위한 아키텍처는 다음과 같습니다.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693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mtClean="0"/>
              <a:t>앞으로</a:t>
            </a:r>
            <a:r>
              <a:rPr lang="ko-KR" altLang="en-US" baseline="0" smtClean="0"/>
              <a:t> </a:t>
            </a:r>
            <a:r>
              <a:rPr lang="en-US" altLang="ko-KR" baseline="0" smtClean="0"/>
              <a:t>ThinQ Cloud를 위한 IDP에서는 다음과 같은 일을 준비하고 있습니다.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3-</a:t>
            </a:r>
            <a:r>
              <a:rPr lang="ko-KR" altLang="en-US" sz="12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서비스별로 필요한 작업이나 사용하는 도구가</a:t>
            </a:r>
            <a:r>
              <a:rPr lang="en-US" altLang="ko-KR" sz="12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상이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5405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56A06-6C61-4848-AA91-488F910DF229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43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DD65A00F-3119-B678-0BE6-341DBA5BE3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BEDDAE3-2A7E-6352-1F32-1CABFFEBB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152A958D-4625-65F2-E2F2-EA5C70217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00BFA2E-D83A-3466-F726-48308DA8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F3BF-A579-49C9-A25E-69418EC7EBF6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8C9068B-0E80-6284-0BB6-FB6C8D039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38947524-1CE7-0833-5A32-5DC1F0A30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B03-ADA5-4A2A-86EA-8CEF30FD8F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481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155C5A9B-13E1-6B52-F6A6-801CE7ACAD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06BE889-57F3-8DE2-EA29-1AC71BC16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0" y="0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68E131D6-74D9-C927-3C97-D8E132873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F3BF-A579-49C9-A25E-69418EC7EBF6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EE4D24F6-8961-41C9-E535-14B2726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EADC3549-9914-B408-04F1-EC0018F8D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B03-ADA5-4A2A-86EA-8CEF30FD8F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821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FC94DB52-78CB-B58B-C813-E2D624FC8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074C7AB-B04B-023E-14E7-0B12E7F6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90A41335-35CF-7CF4-0840-15B34EBA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F3BF-A579-49C9-A25E-69418EC7EBF6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F3ECF52-9585-FFD4-E17E-05AC6C7F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AF69368-6CAB-CE67-6D61-18608CEB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B03-ADA5-4A2A-86EA-8CEF30FD8F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31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074C7AB-B04B-023E-14E7-0B12E7F6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90A41335-35CF-7CF4-0840-15B34EBA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3F3BF-A579-49C9-A25E-69418EC7EBF6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FF3ECF52-9585-FFD4-E17E-05AC6C7FE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AF69368-6CAB-CE67-6D61-18608CEB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6B03-ADA5-4A2A-86EA-8CEF30FD8F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94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0152A3E6-FD3C-EFEA-F1C9-C7C46236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9A9677E-5112-FE8E-D466-DD336FC92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9944498-32EF-584B-940B-93AA6E1E6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F3BF-A579-49C9-A25E-69418EC7EBF6}" type="datetimeFigureOut">
              <a:rPr lang="ko-KR" altLang="en-US" smtClean="0"/>
              <a:t>2024-09-06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5CE4DFC-A7F0-B001-91BF-49B404DC7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D32849D-2487-B1E8-D291-5F67B8367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6B03-ADA5-4A2A-86EA-8CEF30FD8FA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95A491B0-F90A-BB17-8ADF-F429C90ABF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78" b="-1"/>
          <a:stretch/>
        </p:blipFill>
        <p:spPr>
          <a:xfrm>
            <a:off x="0" y="5999149"/>
            <a:ext cx="12192000" cy="858851"/>
          </a:xfrm>
          <a:prstGeom prst="rect">
            <a:avLst/>
          </a:prstGeom>
        </p:spPr>
      </p:pic>
      <p:sp>
        <p:nvSpPr>
          <p:cNvPr id="7" name="MSIPCMContentMarking" descr="{&quot;HashCode&quot;:966751382,&quot;Placement&quot;:&quot;Header&quot;,&quot;Top&quot;:0.0,&quot;Left&quot;:413.954651,&quot;SlideWidth&quot;:960,&quot;SlideHeight&quot;:540}"/>
          <p:cNvSpPr txBox="1"/>
          <p:nvPr userDrawn="1"/>
        </p:nvSpPr>
        <p:spPr>
          <a:xfrm>
            <a:off x="5257224" y="0"/>
            <a:ext cx="1677551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sz="1200" smtClean="0">
                <a:solidFill>
                  <a:srgbClr val="000000"/>
                </a:solidFill>
                <a:latin typeface="Calibri" panose="020F0502020204030204" pitchFamily="34" charset="0"/>
              </a:rPr>
              <a:t>LGE Internal Use Only</a:t>
            </a:r>
            <a:endParaRPr lang="ko-KR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6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LG스마트체2.0 SemiBold" panose="020B0600000101010101" pitchFamily="50" charset="-127"/>
          <a:ea typeface="LG스마트체2.0 SemiBold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G스마트체2.0 Regular" panose="020B0600000101010101" pitchFamily="50" charset="-127"/>
          <a:ea typeface="LG스마트체2.0 Regular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G스마트체2.0 Regular" panose="020B0600000101010101" pitchFamily="50" charset="-127"/>
          <a:ea typeface="LG스마트체2.0 Regular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G스마트체2.0 Regular" panose="020B0600000101010101" pitchFamily="50" charset="-127"/>
          <a:ea typeface="LG스마트체2.0 Regular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G스마트체2.0 Regular" panose="020B0600000101010101" pitchFamily="50" charset="-127"/>
          <a:ea typeface="LG스마트체2.0 Regular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G스마트체2.0 Regular" panose="020B0600000101010101" pitchFamily="50" charset="-127"/>
          <a:ea typeface="LG스마트체2.0 Regular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A3EAED-0415-B20D-C540-C9ADACDFD9BE}"/>
              </a:ext>
            </a:extLst>
          </p:cNvPr>
          <p:cNvSpPr txBox="1"/>
          <p:nvPr/>
        </p:nvSpPr>
        <p:spPr>
          <a:xfrm>
            <a:off x="533400" y="2975848"/>
            <a:ext cx="7268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Platform Engineering for </a:t>
            </a:r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F124017-26EA-E577-D70B-C58E0B1945A9}"/>
              </a:ext>
            </a:extLst>
          </p:cNvPr>
          <p:cNvSpPr txBox="1"/>
          <p:nvPr/>
        </p:nvSpPr>
        <p:spPr>
          <a:xfrm>
            <a:off x="533400" y="5228828"/>
            <a:ext cx="6697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박현정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/</a:t>
            </a:r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책임연구원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</a:t>
            </a:r>
            <a:r>
              <a:rPr lang="en-US" altLang="ko-KR" sz="24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공서우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/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선임연구원</a:t>
            </a:r>
            <a:endParaRPr lang="ko-KR" altLang="en-US" sz="24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FEC5E90-BF80-9687-70F0-23DC5B1F0691}"/>
              </a:ext>
            </a:extLst>
          </p:cNvPr>
          <p:cNvSpPr txBox="1"/>
          <p:nvPr/>
        </p:nvSpPr>
        <p:spPr>
          <a:xfrm>
            <a:off x="533400" y="5702161"/>
            <a:ext cx="6697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플랫폼사업센터 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/ 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플랫폼엔지니어링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Task</a:t>
            </a:r>
            <a:endParaRPr lang="ko-KR" altLang="en-US" sz="20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081AD8-4DFF-62F8-AFAA-4209BCCC3019}"/>
              </a:ext>
            </a:extLst>
          </p:cNvPr>
          <p:cNvSpPr txBox="1"/>
          <p:nvPr/>
        </p:nvSpPr>
        <p:spPr>
          <a:xfrm>
            <a:off x="533400" y="3572291"/>
            <a:ext cx="9817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Mesh, </a:t>
            </a:r>
            <a:r>
              <a:rPr lang="en-US" altLang="ko-KR" sz="20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Internal Developer Portal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을 중심으로</a:t>
            </a:r>
          </a:p>
        </p:txBody>
      </p:sp>
    </p:spTree>
    <p:extLst>
      <p:ext uri="{BB962C8B-B14F-4D97-AF65-F5344CB8AC3E}">
        <p14:creationId xmlns:p14="http://schemas.microsoft.com/office/powerpoint/2010/main" val="137700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Why Platform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Engineering?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1026" name="Picture 2" descr="Diagram of Platform Engineering">
            <a:extLst>
              <a:ext uri="{FF2B5EF4-FFF2-40B4-BE49-F238E27FC236}">
                <a16:creationId xmlns:a16="http://schemas.microsoft.com/office/drawing/2014/main" xmlns="" id="{B61B2DE6-A7B6-1F48-2B53-C127F222B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0" t="16765" r="9220" b="15435"/>
          <a:stretch/>
        </p:blipFill>
        <p:spPr bwMode="auto">
          <a:xfrm>
            <a:off x="2050473" y="2201584"/>
            <a:ext cx="8091054" cy="383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411605" y="1354871"/>
            <a:ext cx="1136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 생산성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서비스 품질, 운영 안정성의 상향 평준화를 위한 </a:t>
            </a:r>
            <a:r>
              <a:rPr lang="en-US" altLang="ko-KR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내부 개발자 플랫폼 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제공</a:t>
            </a:r>
            <a:endParaRPr lang="ko-KR" altLang="en-US" sz="24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2885097-A95D-7BC3-BD55-044C054FC2E4}"/>
              </a:ext>
            </a:extLst>
          </p:cNvPr>
          <p:cNvSpPr txBox="1"/>
          <p:nvPr/>
        </p:nvSpPr>
        <p:spPr>
          <a:xfrm>
            <a:off x="2050472" y="6034479"/>
            <a:ext cx="8091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출처</a:t>
            </a:r>
            <a:r>
              <a:rPr lang="en-US" altLang="ko-KR" sz="12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https://www.gartner.com/en/infrastructure-and-it-operations-leaders/topics/platform-engineering</a:t>
            </a:r>
          </a:p>
        </p:txBody>
      </p:sp>
    </p:spTree>
    <p:extLst>
      <p:ext uri="{BB962C8B-B14F-4D97-AF65-F5344CB8AC3E}">
        <p14:creationId xmlns:p14="http://schemas.microsoft.com/office/powerpoint/2010/main" val="313250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Platform Components</a:t>
            </a:r>
            <a:r>
              <a:rPr lang="ko-KR" altLang="en-US" sz="3200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for </a:t>
            </a:r>
            <a:r>
              <a:rPr lang="en-US" altLang="ko-KR" sz="3200" b="1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endParaRPr lang="ko-KR" altLang="en-US" sz="3200" b="1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663B9FD0-0829-B903-5D17-9126C5EF5E63}"/>
              </a:ext>
            </a:extLst>
          </p:cNvPr>
          <p:cNvSpPr/>
          <p:nvPr/>
        </p:nvSpPr>
        <p:spPr>
          <a:xfrm>
            <a:off x="3298673" y="2751656"/>
            <a:ext cx="1659943" cy="20470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Computing</a:t>
            </a:r>
          </a:p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Environment</a:t>
            </a:r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0921C54D-E9F6-7B96-ADCA-79BCE49C3A79}"/>
              </a:ext>
            </a:extLst>
          </p:cNvPr>
          <p:cNvSpPr/>
          <p:nvPr/>
        </p:nvSpPr>
        <p:spPr>
          <a:xfrm>
            <a:off x="5112342" y="2752787"/>
            <a:ext cx="1656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Logging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84B50C76-653C-58F2-22E8-844551A5845D}"/>
              </a:ext>
            </a:extLst>
          </p:cNvPr>
          <p:cNvSpPr/>
          <p:nvPr/>
        </p:nvSpPr>
        <p:spPr>
          <a:xfrm>
            <a:off x="5105909" y="3891006"/>
            <a:ext cx="1656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Deployment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68026673-91F4-00ED-ACDC-9790E617BD55}"/>
              </a:ext>
            </a:extLst>
          </p:cNvPr>
          <p:cNvSpPr/>
          <p:nvPr/>
        </p:nvSpPr>
        <p:spPr>
          <a:xfrm>
            <a:off x="1485003" y="5030103"/>
            <a:ext cx="1659943" cy="9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Storage</a:t>
            </a:r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DB79B994-BCEF-B940-A601-D30FC629F497}"/>
              </a:ext>
            </a:extLst>
          </p:cNvPr>
          <p:cNvSpPr/>
          <p:nvPr/>
        </p:nvSpPr>
        <p:spPr>
          <a:xfrm>
            <a:off x="3294642" y="5030103"/>
            <a:ext cx="1663968" cy="9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Message</a:t>
            </a:r>
          </a:p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Queue</a:t>
            </a:r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868F676C-D24E-4021-D42D-F45325EA4B3B}"/>
              </a:ext>
            </a:extLst>
          </p:cNvPr>
          <p:cNvSpPr/>
          <p:nvPr/>
        </p:nvSpPr>
        <p:spPr>
          <a:xfrm>
            <a:off x="1485003" y="1620249"/>
            <a:ext cx="3473613" cy="9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API Gateway</a:t>
            </a:r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xmlns="" id="{98940137-18FB-20E5-0DD5-091556FF7E17}"/>
              </a:ext>
            </a:extLst>
          </p:cNvPr>
          <p:cNvCxnSpPr>
            <a:cxnSpLocks/>
          </p:cNvCxnSpPr>
          <p:nvPr/>
        </p:nvCxnSpPr>
        <p:spPr>
          <a:xfrm>
            <a:off x="1342929" y="1485301"/>
            <a:ext cx="368883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310EB03B-219F-5907-9C74-31338147D3A9}"/>
              </a:ext>
            </a:extLst>
          </p:cNvPr>
          <p:cNvCxnSpPr>
            <a:cxnSpLocks/>
          </p:cNvCxnSpPr>
          <p:nvPr/>
        </p:nvCxnSpPr>
        <p:spPr>
          <a:xfrm>
            <a:off x="1342929" y="4950774"/>
            <a:ext cx="1868166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B523E40B-3700-85D9-9C5D-CFFA74B765AB}"/>
              </a:ext>
            </a:extLst>
          </p:cNvPr>
          <p:cNvCxnSpPr>
            <a:cxnSpLocks/>
          </p:cNvCxnSpPr>
          <p:nvPr/>
        </p:nvCxnSpPr>
        <p:spPr>
          <a:xfrm>
            <a:off x="1342929" y="1485301"/>
            <a:ext cx="0" cy="3465473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xmlns="" id="{051510B0-B7E4-C8E1-9A62-30EF67901BF3}"/>
              </a:ext>
            </a:extLst>
          </p:cNvPr>
          <p:cNvCxnSpPr>
            <a:cxnSpLocks/>
          </p:cNvCxnSpPr>
          <p:nvPr/>
        </p:nvCxnSpPr>
        <p:spPr>
          <a:xfrm>
            <a:off x="3211095" y="4950774"/>
            <a:ext cx="0" cy="1075531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5270358A-D9F7-534F-BA9F-6562090B5EA5}"/>
              </a:ext>
            </a:extLst>
          </p:cNvPr>
          <p:cNvCxnSpPr/>
          <p:nvPr/>
        </p:nvCxnSpPr>
        <p:spPr>
          <a:xfrm>
            <a:off x="3211095" y="6026305"/>
            <a:ext cx="1820673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D4D81CF1-9A8E-CE29-9743-474470310167}"/>
              </a:ext>
            </a:extLst>
          </p:cNvPr>
          <p:cNvCxnSpPr/>
          <p:nvPr/>
        </p:nvCxnSpPr>
        <p:spPr>
          <a:xfrm flipV="1">
            <a:off x="5031768" y="4923342"/>
            <a:ext cx="0" cy="1102963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xmlns="" id="{A64A68C4-941E-5BEC-5849-59C29AA17792}"/>
              </a:ext>
            </a:extLst>
          </p:cNvPr>
          <p:cNvCxnSpPr>
            <a:cxnSpLocks/>
          </p:cNvCxnSpPr>
          <p:nvPr/>
        </p:nvCxnSpPr>
        <p:spPr>
          <a:xfrm>
            <a:off x="5031768" y="4923342"/>
            <a:ext cx="550673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664111F4-02FD-4DBF-F116-2A959DF56C01}"/>
              </a:ext>
            </a:extLst>
          </p:cNvPr>
          <p:cNvCxnSpPr>
            <a:cxnSpLocks/>
          </p:cNvCxnSpPr>
          <p:nvPr/>
        </p:nvCxnSpPr>
        <p:spPr>
          <a:xfrm flipV="1">
            <a:off x="5029185" y="1485301"/>
            <a:ext cx="0" cy="1131377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xmlns="" id="{CE37A7B9-1812-430F-5EF1-F8CCCB0266A2}"/>
              </a:ext>
            </a:extLst>
          </p:cNvPr>
          <p:cNvCxnSpPr>
            <a:cxnSpLocks/>
          </p:cNvCxnSpPr>
          <p:nvPr/>
        </p:nvCxnSpPr>
        <p:spPr>
          <a:xfrm>
            <a:off x="5031769" y="2616678"/>
            <a:ext cx="5506738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36C48A3C-4820-F35E-5536-E76606A22088}"/>
              </a:ext>
            </a:extLst>
          </p:cNvPr>
          <p:cNvCxnSpPr>
            <a:cxnSpLocks/>
          </p:cNvCxnSpPr>
          <p:nvPr/>
        </p:nvCxnSpPr>
        <p:spPr>
          <a:xfrm>
            <a:off x="10538507" y="2616678"/>
            <a:ext cx="0" cy="2306664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92B9CDC1-C925-88BB-D0C4-6C449D182173}"/>
              </a:ext>
            </a:extLst>
          </p:cNvPr>
          <p:cNvSpPr/>
          <p:nvPr/>
        </p:nvSpPr>
        <p:spPr>
          <a:xfrm>
            <a:off x="5558459" y="5270630"/>
            <a:ext cx="4454782" cy="103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ko-KR" sz="1200" b="1">
                <a:ln w="0"/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Key</a:t>
            </a:r>
            <a:endParaRPr lang="ko-KR" altLang="en-US" sz="1200" b="1">
              <a:ln w="0"/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1AA84598-7A69-AC28-641B-4C4B12C0D8C8}"/>
              </a:ext>
            </a:extLst>
          </p:cNvPr>
          <p:cNvSpPr/>
          <p:nvPr/>
        </p:nvSpPr>
        <p:spPr>
          <a:xfrm>
            <a:off x="6000421" y="5424626"/>
            <a:ext cx="668791" cy="455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D1766AA7-5B04-535D-D341-78C0475BAF08}"/>
              </a:ext>
            </a:extLst>
          </p:cNvPr>
          <p:cNvSpPr/>
          <p:nvPr/>
        </p:nvSpPr>
        <p:spPr>
          <a:xfrm>
            <a:off x="9116563" y="5424626"/>
            <a:ext cx="668791" cy="45528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9E03950-7B98-FA05-CBA7-B6944B7C9B15}"/>
              </a:ext>
            </a:extLst>
          </p:cNvPr>
          <p:cNvSpPr txBox="1"/>
          <p:nvPr/>
        </p:nvSpPr>
        <p:spPr>
          <a:xfrm>
            <a:off x="5901781" y="5879906"/>
            <a:ext cx="8643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Runtime</a:t>
            </a:r>
          </a:p>
          <a:p>
            <a:pPr algn="ctr"/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Component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D24DCFC-A28A-1FEB-F5DD-B9C0C44765A7}"/>
              </a:ext>
            </a:extLst>
          </p:cNvPr>
          <p:cNvSpPr txBox="1"/>
          <p:nvPr/>
        </p:nvSpPr>
        <p:spPr>
          <a:xfrm>
            <a:off x="9003267" y="5879906"/>
            <a:ext cx="9701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</a:t>
            </a:r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ystem</a:t>
            </a:r>
          </a:p>
          <a:p>
            <a:pPr algn="ctr"/>
            <a:r>
              <a:rPr lang="en-US" altLang="ko-KR" sz="1000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U</a:t>
            </a:r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nder </a:t>
            </a:r>
            <a:r>
              <a:rPr lang="en-US" altLang="ko-KR" sz="1000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</a:t>
            </a:r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esign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A9BD9FDC-1263-B86B-CBCD-EF93D68D5E37}"/>
              </a:ext>
            </a:extLst>
          </p:cNvPr>
          <p:cNvSpPr/>
          <p:nvPr/>
        </p:nvSpPr>
        <p:spPr>
          <a:xfrm>
            <a:off x="7039135" y="5424626"/>
            <a:ext cx="668791" cy="4552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DF3F552-0672-8552-30AC-972B1CE9BF4C}"/>
              </a:ext>
            </a:extLst>
          </p:cNvPr>
          <p:cNvSpPr txBox="1"/>
          <p:nvPr/>
        </p:nvSpPr>
        <p:spPr>
          <a:xfrm>
            <a:off x="6936649" y="5879906"/>
            <a:ext cx="8643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DevOps</a:t>
            </a:r>
          </a:p>
          <a:p>
            <a:pPr algn="ctr"/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Component</a:t>
            </a:r>
          </a:p>
        </p:txBody>
      </p:sp>
      <p:sp>
        <p:nvSpPr>
          <p:cNvPr id="30" name="직사각형 41">
            <a:extLst>
              <a:ext uri="{FF2B5EF4-FFF2-40B4-BE49-F238E27FC236}">
                <a16:creationId xmlns:a16="http://schemas.microsoft.com/office/drawing/2014/main" xmlns="" id="{1EC616DC-F67F-4700-6AE5-D7BB22B0B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828" y="2255487"/>
            <a:ext cx="49853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KrakenD</a:t>
            </a:r>
          </a:p>
        </p:txBody>
      </p:sp>
      <p:sp>
        <p:nvSpPr>
          <p:cNvPr id="31" name="직사각형 41">
            <a:extLst>
              <a:ext uri="{FF2B5EF4-FFF2-40B4-BE49-F238E27FC236}">
                <a16:creationId xmlns:a16="http://schemas.microsoft.com/office/drawing/2014/main" xmlns="" id="{59F9E753-E225-80EF-5ED9-8F0D7AF08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622" y="4080842"/>
            <a:ext cx="10002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Kubernetes(EKS)</a:t>
            </a:r>
          </a:p>
        </p:txBody>
      </p:sp>
      <p:sp>
        <p:nvSpPr>
          <p:cNvPr id="32" name="직사각형 41">
            <a:extLst>
              <a:ext uri="{FF2B5EF4-FFF2-40B4-BE49-F238E27FC236}">
                <a16:creationId xmlns:a16="http://schemas.microsoft.com/office/drawing/2014/main" xmlns="" id="{C137F41B-9407-AA74-11E1-7363B048C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428" y="5738239"/>
            <a:ext cx="6989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Kafka(MSK)</a:t>
            </a:r>
          </a:p>
        </p:txBody>
      </p:sp>
      <p:sp>
        <p:nvSpPr>
          <p:cNvPr id="33" name="직사각형 41">
            <a:extLst>
              <a:ext uri="{FF2B5EF4-FFF2-40B4-BE49-F238E27FC236}">
                <a16:creationId xmlns:a16="http://schemas.microsoft.com/office/drawing/2014/main" xmlns="" id="{B7A97DBC-B551-EDBE-400C-2135B0D13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7463" y="5753628"/>
            <a:ext cx="16559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8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DynamoDB, S3, MySQL, MongoDB  </a:t>
            </a:r>
          </a:p>
        </p:txBody>
      </p:sp>
      <p:sp>
        <p:nvSpPr>
          <p:cNvPr id="34" name="직사각형 41">
            <a:extLst>
              <a:ext uri="{FF2B5EF4-FFF2-40B4-BE49-F238E27FC236}">
                <a16:creationId xmlns:a16="http://schemas.microsoft.com/office/drawing/2014/main" xmlns="" id="{8F0EE87E-F60A-E160-AF8A-5E7085C46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142" y="3469116"/>
            <a:ext cx="168155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Elasticsearch, Fluent-Bit, Kibana</a:t>
            </a:r>
          </a:p>
        </p:txBody>
      </p:sp>
      <p:sp>
        <p:nvSpPr>
          <p:cNvPr id="35" name="직사각형 41">
            <a:extLst>
              <a:ext uri="{FF2B5EF4-FFF2-40B4-BE49-F238E27FC236}">
                <a16:creationId xmlns:a16="http://schemas.microsoft.com/office/drawing/2014/main" xmlns="" id="{D357DD11-1B2B-4EFD-6D3B-286687138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4687" y="4625659"/>
            <a:ext cx="87844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Jenkins, Argo CD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82E78E96-DA6A-6DB8-D967-A8015DFC1FF9}"/>
              </a:ext>
            </a:extLst>
          </p:cNvPr>
          <p:cNvSpPr/>
          <p:nvPr/>
        </p:nvSpPr>
        <p:spPr>
          <a:xfrm>
            <a:off x="1485004" y="2751892"/>
            <a:ext cx="1659943" cy="20470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4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Networking</a:t>
            </a:r>
          </a:p>
          <a:p>
            <a:pPr algn="ctr"/>
            <a:r>
              <a:rPr lang="en-US" altLang="ko-KR" sz="16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Environment</a:t>
            </a:r>
            <a:endParaRPr lang="ko-KR" altLang="en-US" sz="16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9" name="직사각형 41">
            <a:extLst>
              <a:ext uri="{FF2B5EF4-FFF2-40B4-BE49-F238E27FC236}">
                <a16:creationId xmlns:a16="http://schemas.microsoft.com/office/drawing/2014/main" xmlns="" id="{BA1BE1A8-8061-65E4-F5BB-689DE6714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856" y="4080842"/>
            <a:ext cx="7742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0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300AC459-4141-F300-F277-41BDC3631DC8}"/>
              </a:ext>
            </a:extLst>
          </p:cNvPr>
          <p:cNvSpPr/>
          <p:nvPr/>
        </p:nvSpPr>
        <p:spPr>
          <a:xfrm>
            <a:off x="8731795" y="3891006"/>
            <a:ext cx="1656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4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Incident</a:t>
            </a:r>
          </a:p>
          <a:p>
            <a:pPr algn="ctr"/>
            <a:r>
              <a:rPr lang="en-US" altLang="ko-KR" sz="14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Management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34E00136-27BA-2B78-D07F-BAD59092C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6153" y="4618876"/>
            <a:ext cx="55303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PagerDuty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B96FC123-FFCB-8760-DEDA-883DFB8226CF}"/>
              </a:ext>
            </a:extLst>
          </p:cNvPr>
          <p:cNvSpPr/>
          <p:nvPr/>
        </p:nvSpPr>
        <p:spPr>
          <a:xfrm>
            <a:off x="8731795" y="2761364"/>
            <a:ext cx="1656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4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Internal</a:t>
            </a:r>
          </a:p>
          <a:p>
            <a:pPr algn="ctr"/>
            <a:r>
              <a:rPr lang="en-US" altLang="ko-KR" sz="140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Developer Portal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xmlns="" id="{53A06C08-8265-2401-DCA3-56C2ECC00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7255" y="3469114"/>
            <a:ext cx="23083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Port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5B1AE02D-B5CB-5341-119A-C6EDFD65FED0}"/>
              </a:ext>
            </a:extLst>
          </p:cNvPr>
          <p:cNvSpPr/>
          <p:nvPr/>
        </p:nvSpPr>
        <p:spPr>
          <a:xfrm>
            <a:off x="6922068" y="2751655"/>
            <a:ext cx="1656000" cy="20470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27000">
              <a:schemeClr val="accent4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Observability</a:t>
            </a:r>
            <a:endParaRPr lang="ko-KR" altLang="en-US" sz="12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F5DCB30A-264D-BC41-8D6F-4FF49B05D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1152" y="3963977"/>
            <a:ext cx="7998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b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</a:br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Prometheus</a:t>
            </a:r>
            <a:b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</a:br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AMP</a:t>
            </a:r>
            <a:b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</a:br>
            <a:r>
              <a:rPr lang="en-US" altLang="ko-KR" sz="900">
                <a:solidFill>
                  <a:schemeClr val="accent5">
                    <a:lumMod val="50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Grafana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BBF707F1-B149-5C80-919B-1C82432FD9F3}"/>
              </a:ext>
            </a:extLst>
          </p:cNvPr>
          <p:cNvSpPr/>
          <p:nvPr/>
        </p:nvSpPr>
        <p:spPr>
          <a:xfrm>
            <a:off x="8077849" y="5424626"/>
            <a:ext cx="668791" cy="455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accent4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F7BDA4C-6487-98C2-9256-117ED4BD5A34}"/>
              </a:ext>
            </a:extLst>
          </p:cNvPr>
          <p:cNvSpPr txBox="1"/>
          <p:nvPr/>
        </p:nvSpPr>
        <p:spPr>
          <a:xfrm>
            <a:off x="8089078" y="5879906"/>
            <a:ext cx="64633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Focus</a:t>
            </a:r>
            <a:b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</a:br>
            <a:r>
              <a:rPr lang="en-US" altLang="ko-KR" sz="1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 2024</a:t>
            </a:r>
          </a:p>
        </p:txBody>
      </p:sp>
    </p:spTree>
    <p:extLst>
      <p:ext uri="{BB962C8B-B14F-4D97-AF65-F5344CB8AC3E}">
        <p14:creationId xmlns:p14="http://schemas.microsoft.com/office/powerpoint/2010/main" val="238063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7F9B1A2-016B-3FC0-D781-5F89789FE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19"/>
            <a:ext cx="1219199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67337-BB5E-0EF4-A2C5-7577AC8417F3}"/>
              </a:ext>
            </a:extLst>
          </p:cNvPr>
          <p:cNvSpPr txBox="1"/>
          <p:nvPr/>
        </p:nvSpPr>
        <p:spPr>
          <a:xfrm>
            <a:off x="533399" y="3429000"/>
            <a:ext cx="9845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24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 Networking 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Environment 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component : </a:t>
            </a:r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</a:t>
            </a:r>
            <a:endParaRPr lang="ko-KR" altLang="en-US" sz="3200" b="1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787659-0D76-4BE6-0A1E-AD45BF231791}"/>
              </a:ext>
            </a:extLst>
          </p:cNvPr>
          <p:cNvSpPr txBox="1"/>
          <p:nvPr/>
        </p:nvSpPr>
        <p:spPr>
          <a:xfrm>
            <a:off x="533399" y="4107387"/>
            <a:ext cx="964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주요 횡단 관심의 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App 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의존성 없는 통합적 제공</a:t>
            </a:r>
          </a:p>
        </p:txBody>
      </p:sp>
    </p:spTree>
    <p:extLst>
      <p:ext uri="{BB962C8B-B14F-4D97-AF65-F5344CB8AC3E}">
        <p14:creationId xmlns:p14="http://schemas.microsoft.com/office/powerpoint/2010/main" val="190129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Microservice </a:t>
            </a:r>
            <a:r>
              <a:rPr lang="ko-KR" altLang="en-US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환경 하에서 부가된 횡단 관심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3AA8D2C-7F23-AB3A-404B-1D00F6ED8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580" y="1254235"/>
            <a:ext cx="5579019" cy="100094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A9D3C187-3D79-3D0E-7783-E9D63C159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364155"/>
            <a:ext cx="5562179" cy="228605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5035196B-D6A3-937F-4A68-7F9CAD5FA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581" y="2414252"/>
            <a:ext cx="5578598" cy="182137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83960E13-3449-5AF9-062B-9AB0F638B529}"/>
              </a:ext>
            </a:extLst>
          </p:cNvPr>
          <p:cNvSpPr txBox="1"/>
          <p:nvPr/>
        </p:nvSpPr>
        <p:spPr>
          <a:xfrm>
            <a:off x="533400" y="1201675"/>
            <a:ext cx="548789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Management (on L7)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routing, splitting, mirroring, retry, circuit breaker,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Canary Deployment, Dark Release, A/B Testing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5B721E3-5C2C-013F-31DD-950ACF5FB9F8}"/>
              </a:ext>
            </a:extLst>
          </p:cNvPr>
          <p:cNvSpPr txBox="1"/>
          <p:nvPr/>
        </p:nvSpPr>
        <p:spPr>
          <a:xfrm>
            <a:off x="533400" y="2936595"/>
            <a:ext cx="548789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Metric, Log, Trace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특히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L7 traffic(e.g. HTTP)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모니터링의 중요도 확대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13CDB5E-E655-1336-DB18-D6D8921BF119}"/>
              </a:ext>
            </a:extLst>
          </p:cNvPr>
          <p:cNvSpPr txBox="1"/>
          <p:nvPr/>
        </p:nvSpPr>
        <p:spPr>
          <a:xfrm>
            <a:off x="533400" y="4864120"/>
            <a:ext cx="548789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Zero Trust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mTLS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AuthN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AuthZ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18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</a:t>
            </a:r>
            <a:r>
              <a:rPr lang="ko-KR" altLang="en-US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란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1B03DB8-C349-4748-EA39-CE12EE1BF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1" y="1292113"/>
            <a:ext cx="6418446" cy="28915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F8A5671-AC80-D375-5BB0-93948FAAE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370" y="4394416"/>
            <a:ext cx="6404921" cy="19695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3D3D46-FB15-36AE-BEC4-E48EBA42D1E5}"/>
              </a:ext>
            </a:extLst>
          </p:cNvPr>
          <p:cNvSpPr txBox="1"/>
          <p:nvPr/>
        </p:nvSpPr>
        <p:spPr>
          <a:xfrm>
            <a:off x="390770" y="1382095"/>
            <a:ext cx="463843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L7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프록시 기반의 횡단관심 처리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이에 기반한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overlay network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017A5E5-C26C-EE49-7676-44B0D4E1B964}"/>
              </a:ext>
            </a:extLst>
          </p:cNvPr>
          <p:cNvSpPr txBox="1"/>
          <p:nvPr/>
        </p:nvSpPr>
        <p:spPr>
          <a:xfrm>
            <a:off x="390769" y="2504981"/>
            <a:ext cx="463843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대표적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제품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ThinQ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Cloud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에서 채택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0F98B71-972E-49ED-C39D-DDD784945614}"/>
              </a:ext>
            </a:extLst>
          </p:cNvPr>
          <p:cNvSpPr txBox="1"/>
          <p:nvPr/>
        </p:nvSpPr>
        <p:spPr>
          <a:xfrm>
            <a:off x="390769" y="4583354"/>
            <a:ext cx="463843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횡단관심 통합 제공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app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의존성 없음</a:t>
            </a:r>
            <a:endParaRPr lang="en-US" altLang="ko-KR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</a:t>
            </a:r>
            <a:r>
              <a:rPr lang="x-none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raffic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기반 주요 횡단관심의 통합 제공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pp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code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및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process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독립적으로 </a:t>
            </a:r>
            <a:r>
              <a:rPr lang="ko-KR" altLang="en-US" sz="16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동작</a:t>
            </a:r>
            <a:endParaRPr lang="en-US" altLang="ko-KR" sz="1600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아키텍처 단순화 효과</a:t>
            </a:r>
            <a:r>
              <a:rPr lang="en-US" altLang="ko-KR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</a:t>
            </a:r>
            <a:r>
              <a:rPr lang="en-US" altLang="ko-KR" sz="1600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응집성</a:t>
            </a:r>
            <a:r>
              <a:rPr lang="en-US" altLang="ko-KR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증대</a:t>
            </a:r>
            <a:r>
              <a:rPr lang="en-US" altLang="ko-KR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</a:t>
            </a:r>
            <a:endParaRPr lang="ko-KR" alt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5535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b="1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현황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7236508-64EF-F2A9-015A-0FDF2DD0F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969" y="2188144"/>
            <a:ext cx="7772400" cy="4392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88E4E5-D724-1B52-0A86-D4D7D2613914}"/>
              </a:ext>
            </a:extLst>
          </p:cNvPr>
          <p:cNvSpPr txBox="1"/>
          <p:nvPr/>
        </p:nvSpPr>
        <p:spPr>
          <a:xfrm>
            <a:off x="533401" y="1201989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Management: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균일한 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load balancing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Workload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부하를 고려한 별도의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load balancing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알고리즘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Least Request)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기반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아래 그림에서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10:15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분 이전까지는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Kubernetes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random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방식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이후는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Least Request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방식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2F9E9ACE-3881-8A46-C9B6-62D6A5BE246D}"/>
              </a:ext>
            </a:extLst>
          </p:cNvPr>
          <p:cNvCxnSpPr>
            <a:cxnSpLocks/>
          </p:cNvCxnSpPr>
          <p:nvPr/>
        </p:nvCxnSpPr>
        <p:spPr>
          <a:xfrm flipH="1">
            <a:off x="2405771" y="2684404"/>
            <a:ext cx="3964549" cy="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B972C6CD-EED1-1754-9E35-7EED9A2FF34C}"/>
              </a:ext>
            </a:extLst>
          </p:cNvPr>
          <p:cNvCxnSpPr/>
          <p:nvPr/>
        </p:nvCxnSpPr>
        <p:spPr>
          <a:xfrm>
            <a:off x="6370320" y="3027304"/>
            <a:ext cx="3246120" cy="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AEE0B28-4CF0-2EED-86AE-AE5E677C021E}"/>
              </a:ext>
            </a:extLst>
          </p:cNvPr>
          <p:cNvSpPr txBox="1"/>
          <p:nvPr/>
        </p:nvSpPr>
        <p:spPr>
          <a:xfrm>
            <a:off x="3137290" y="2699644"/>
            <a:ext cx="2638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400" dirty="0">
                <a:solidFill>
                  <a:schemeClr val="accent2">
                    <a:lumMod val="50000"/>
                  </a:schemeClr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Kubernetes 기반 random 방식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0B3A24B-D78D-FF54-3BC0-0236683BF7A4}"/>
              </a:ext>
            </a:extLst>
          </p:cNvPr>
          <p:cNvSpPr txBox="1"/>
          <p:nvPr/>
        </p:nvSpPr>
        <p:spPr>
          <a:xfrm>
            <a:off x="6370320" y="2684404"/>
            <a:ext cx="3338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1400" dirty="0">
                <a:solidFill>
                  <a:schemeClr val="accent2">
                    <a:lumMod val="50000"/>
                  </a:schemeClr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 기반 Lease Request 방식</a:t>
            </a:r>
          </a:p>
        </p:txBody>
      </p:sp>
    </p:spTree>
    <p:extLst>
      <p:ext uri="{BB962C8B-B14F-4D97-AF65-F5344CB8AC3E}">
        <p14:creationId xmlns:p14="http://schemas.microsoft.com/office/powerpoint/2010/main" val="2156234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현황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858771A-F724-575B-20D0-E30F57B7DC07}"/>
              </a:ext>
            </a:extLst>
          </p:cNvPr>
          <p:cNvSpPr txBox="1"/>
          <p:nvPr/>
        </p:nvSpPr>
        <p:spPr>
          <a:xfrm>
            <a:off x="533401" y="1201989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Management: Route by endpoints, Mirroring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Seamless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서비스 이전을 위해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enpoint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별로 기존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신규 서버의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routing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대상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서버 구분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Mirroring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을 통해 이전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신규 서버 모두에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을 보냄으로 실시간 정상 이전 여부 비교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007553C-938D-2C36-87B3-C655713A8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036" y="2326707"/>
            <a:ext cx="9411928" cy="381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0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현황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A4F7DB-91F4-3E21-8237-BE288743D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140" y="2298705"/>
            <a:ext cx="6435525" cy="37744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978493A-D32D-E9AE-22A4-94BF2E02A2E1}"/>
              </a:ext>
            </a:extLst>
          </p:cNvPr>
          <p:cNvSpPr txBox="1"/>
          <p:nvPr/>
        </p:nvSpPr>
        <p:spPr>
          <a:xfrm>
            <a:off x="533401" y="1201989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Observability: L7 Traffic telemetry(metric)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제공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4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</a:t>
            </a:r>
            <a:r>
              <a:rPr lang="en-US" sz="160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RE Golden Signals(Latency, Traffic rate, Errors, Saturation)</a:t>
            </a:r>
            <a:r>
              <a:rPr lang="ko-KR" altLang="en-US" sz="160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기반 모니터링</a:t>
            </a:r>
            <a:endParaRPr lang="en-US" altLang="ko-KR" sz="1600" dirty="0">
              <a:solidFill>
                <a:schemeClr val="bg1"/>
              </a:solidFill>
              <a:effectLst/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PagerDuty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(Incident Management)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용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event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원천 데이터 제공 및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Event/Alert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기준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연계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CFBE490-7431-381E-9D22-ED51D3810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287" y="4278602"/>
            <a:ext cx="2923750" cy="23682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506B09-6B98-1E75-9BE4-085B70A7E2F6}"/>
              </a:ext>
            </a:extLst>
          </p:cNvPr>
          <p:cNvSpPr txBox="1"/>
          <p:nvPr/>
        </p:nvSpPr>
        <p:spPr>
          <a:xfrm>
            <a:off x="480060" y="2693205"/>
            <a:ext cx="483108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참고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b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외의 </a:t>
            </a:r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traffic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모니터링 방법</a:t>
            </a:r>
            <a:endParaRPr lang="en-US" altLang="ko-KR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Log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기반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모니터링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log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크기 및 목적성 이슈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Ingress controller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모니터링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Gateway level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에서만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monitoring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가능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Vendor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제품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비용 및 의존성 이슈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횡단 관심 파편화 문제 발생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가능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자체 구축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높은 개발 비용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의존성 이슈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TCN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선택으로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와 함께 운용</a:t>
            </a:r>
          </a:p>
        </p:txBody>
      </p:sp>
    </p:spTree>
    <p:extLst>
      <p:ext uri="{BB962C8B-B14F-4D97-AF65-F5344CB8AC3E}">
        <p14:creationId xmlns:p14="http://schemas.microsoft.com/office/powerpoint/2010/main" val="4029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현황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B78E639-9B8C-49D4-CE21-9084FC08C5CD}"/>
              </a:ext>
            </a:extLst>
          </p:cNvPr>
          <p:cNvSpPr txBox="1"/>
          <p:nvPr/>
        </p:nvSpPr>
        <p:spPr>
          <a:xfrm>
            <a:off x="533401" y="1201989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Security: </a:t>
            </a:r>
            <a:r>
              <a:rPr lang="en-US" altLang="ko-KR" sz="20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mTLS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기반 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workload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간 통신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근간의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cloud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환경에서 부각되는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ZTA(Zero trust architecture)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한층 더 접근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클러스터 내 각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orkload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대한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k8s service account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ID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부여 및 이에 기반한 인증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상방향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TLS (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mTLS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통신 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388184-6BA8-3B92-BED4-D55F3C8A9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980" y="2326707"/>
            <a:ext cx="7772400" cy="398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10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현황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93815D-18FE-7AD2-8B1B-10D404815535}"/>
              </a:ext>
            </a:extLst>
          </p:cNvPr>
          <p:cNvSpPr txBox="1"/>
          <p:nvPr/>
        </p:nvSpPr>
        <p:spPr>
          <a:xfrm>
            <a:off x="533401" y="1201989"/>
            <a:ext cx="11127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Extension: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별도 구축 없는 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mock server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별도 구현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배포 없이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configuration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설정만으로 생성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path, response code, delay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자유롭게 설정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7B6E4-C2BD-94FC-5278-0E7FE7868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33" y="2222393"/>
            <a:ext cx="10612334" cy="376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19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907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에서의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Mesh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활용 예정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features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93815D-18FE-7AD2-8B1B-10D404815535}"/>
              </a:ext>
            </a:extLst>
          </p:cNvPr>
          <p:cNvSpPr txBox="1"/>
          <p:nvPr/>
        </p:nvSpPr>
        <p:spPr>
          <a:xfrm>
            <a:off x="533401" y="1201989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Distrbuted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Tracing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간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request / response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궤적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추적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Sampling rate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극대화를 위해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Grafana Tempo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(Open Source)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사용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x-none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Monolith 환경에서의 stack tracing에 대한 Microservice / 분산 환경 버전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48C2EED-0B67-90CA-8748-FE330665745F}"/>
              </a:ext>
            </a:extLst>
          </p:cNvPr>
          <p:cNvSpPr txBox="1"/>
          <p:nvPr/>
        </p:nvSpPr>
        <p:spPr>
          <a:xfrm>
            <a:off x="532423" y="2482490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Request / Response Logging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자동화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로그의 대부분을 차지하는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request / response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Log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에서 처리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로깅에 대한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부담을 상당 부분 제거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일원화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표준화 효과로 인한 부가 서비스 생성 가능성 증대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B6979B-F3B0-2069-28D9-95A8A21C786B}"/>
              </a:ext>
            </a:extLst>
          </p:cNvPr>
          <p:cNvSpPr txBox="1"/>
          <p:nvPr/>
        </p:nvSpPr>
        <p:spPr>
          <a:xfrm>
            <a:off x="532423" y="3797137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DNS Proxying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적용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내에 이미 호출 대상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IP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가 존재</a:t>
            </a: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이를 재사용 함으로 </a:t>
            </a: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DNS lookup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제거</a:t>
            </a:r>
            <a:endParaRPr lang="en-US" altLang="ko-KR" sz="1600" b="0" i="0" dirty="0">
              <a:solidFill>
                <a:schemeClr val="bg1"/>
              </a:solidFill>
              <a:effectLst/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Latency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및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DNS Server(Kubernetes Core DNS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포함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부하 감소 효과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D4F8B86-6468-7DA9-CB32-39F2E98A2B26}"/>
              </a:ext>
            </a:extLst>
          </p:cNvPr>
          <p:cNvSpPr txBox="1"/>
          <p:nvPr/>
        </p:nvSpPr>
        <p:spPr>
          <a:xfrm>
            <a:off x="533401" y="5077638"/>
            <a:ext cx="111271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Ambient Mode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적용</a:t>
            </a:r>
            <a:endParaRPr lang="en-US" altLang="ko-KR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Sidecar-less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기반의 </a:t>
            </a: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Mesh(24.08.23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현재 베타 버전</a:t>
            </a: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</a:t>
            </a:r>
            <a:endParaRPr lang="en-US" sz="1600" b="0" i="0" dirty="0">
              <a:solidFill>
                <a:schemeClr val="bg1"/>
              </a:solidFill>
              <a:effectLst/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App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과의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lifecycle coupling,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중복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사전 예약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resource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이슈 제거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아키텍처 단순화 기반 성능 증대</a:t>
            </a:r>
            <a:r>
              <a:rPr lang="en-US" altLang="ko-KR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sz="1600" b="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리소스 및 운영 비용 절감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5191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7F9B1A2-016B-3FC0-D781-5F89789FE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67337-BB5E-0EF4-A2C5-7577AC8417F3}"/>
              </a:ext>
            </a:extLst>
          </p:cNvPr>
          <p:cNvSpPr txBox="1"/>
          <p:nvPr/>
        </p:nvSpPr>
        <p:spPr>
          <a:xfrm>
            <a:off x="533399" y="3429000"/>
            <a:ext cx="9532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24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 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Observability 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component </a:t>
            </a:r>
            <a:r>
              <a:rPr lang="en-US" altLang="ko-KR" sz="20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: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3200" b="1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endParaRPr lang="ko-KR" altLang="en-US" sz="3200" b="1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787659-0D76-4BE6-0A1E-AD45BF231791}"/>
              </a:ext>
            </a:extLst>
          </p:cNvPr>
          <p:cNvSpPr txBox="1"/>
          <p:nvPr/>
        </p:nvSpPr>
        <p:spPr>
          <a:xfrm>
            <a:off x="533399" y="4107387"/>
            <a:ext cx="9640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Source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및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표준에 기반한 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Metric, Log, Trace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의 통합 관리</a:t>
            </a:r>
            <a:r>
              <a:rPr lang="en-US" altLang="ko-KR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/</a:t>
            </a:r>
            <a:r>
              <a:rPr lang="ko-KR" altLang="en-US" sz="20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운영</a:t>
            </a:r>
          </a:p>
        </p:txBody>
      </p:sp>
    </p:spTree>
    <p:extLst>
      <p:ext uri="{BB962C8B-B14F-4D97-AF65-F5344CB8AC3E}">
        <p14:creationId xmlns:p14="http://schemas.microsoft.com/office/powerpoint/2010/main" val="4047063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03849F8-AC6A-7A0A-8E11-A1D6DBA9F3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1347652" y="2076025"/>
            <a:ext cx="4986890" cy="427376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558F03C8-517F-53FE-7D5C-2E7EC170484F}"/>
              </a:ext>
            </a:extLst>
          </p:cNvPr>
          <p:cNvGrpSpPr/>
          <p:nvPr/>
        </p:nvGrpSpPr>
        <p:grpSpPr>
          <a:xfrm>
            <a:off x="5319848" y="1940816"/>
            <a:ext cx="6599897" cy="4348134"/>
            <a:chOff x="5311140" y="2298705"/>
            <a:chExt cx="6599897" cy="434813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8162C984-B29E-78C9-2B5F-1841B0E06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14000"/>
            </a:blip>
            <a:stretch>
              <a:fillRect/>
            </a:stretch>
          </p:blipFill>
          <p:spPr>
            <a:xfrm>
              <a:off x="5311140" y="2298705"/>
              <a:ext cx="6435525" cy="377443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F63DD529-99BC-3523-FC44-04455C980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14000"/>
            </a:blip>
            <a:stretch>
              <a:fillRect/>
            </a:stretch>
          </p:blipFill>
          <p:spPr>
            <a:xfrm>
              <a:off x="8987287" y="4278602"/>
              <a:ext cx="2923750" cy="236823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399" y="385048"/>
            <a:ext cx="10376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Microservice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환경에서 더욱 부각된 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Observability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3183F24-3277-7C22-BF66-078AC530D349}"/>
              </a:ext>
            </a:extLst>
          </p:cNvPr>
          <p:cNvSpPr txBox="1"/>
          <p:nvPr/>
        </p:nvSpPr>
        <p:spPr>
          <a:xfrm>
            <a:off x="449384" y="2531628"/>
            <a:ext cx="1129323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복잡성 증가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Microservice architecture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다수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독립적 서비스의 상호 작용 속성인한 시스템 이해 및 추적 난이도 증가</a:t>
            </a:r>
            <a:endParaRPr lang="x-none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042121-11CE-954A-CB41-286E8F68E66F}"/>
              </a:ext>
            </a:extLst>
          </p:cNvPr>
          <p:cNvSpPr txBox="1"/>
          <p:nvPr/>
        </p:nvSpPr>
        <p:spPr>
          <a:xfrm>
            <a:off x="449384" y="3637830"/>
            <a:ext cx="112932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/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네트워크 환경</a:t>
            </a:r>
            <a:endParaRPr lang="en-US" altLang="ko-KR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latinLnBrk="0"/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Microservice architecture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는 네트워크 상에서 동작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네트워크는 근원적으로 불안정한 인프라이기에 문제 발생 가능성 증가</a:t>
            </a:r>
            <a:endParaRPr lang="x-none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C7ECBE-149C-3B57-51A0-274EE28F4B2E}"/>
              </a:ext>
            </a:extLst>
          </p:cNvPr>
          <p:cNvSpPr txBox="1"/>
          <p:nvPr/>
        </p:nvSpPr>
        <p:spPr>
          <a:xfrm>
            <a:off x="449384" y="4945990"/>
            <a:ext cx="1129323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동적 환경</a:t>
            </a:r>
            <a:endParaRPr lang="en-US" altLang="ko-KR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Microservice architecture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는 리소스가 자동으로 확장 또는 축소되는 환경에 기반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즉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추적 필요성 증대</a:t>
            </a:r>
            <a:endParaRPr lang="x-none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A06E91-0CB4-8586-6562-559506439724}"/>
              </a:ext>
            </a:extLst>
          </p:cNvPr>
          <p:cNvSpPr txBox="1"/>
          <p:nvPr/>
        </p:nvSpPr>
        <p:spPr>
          <a:xfrm>
            <a:off x="449384" y="1398917"/>
            <a:ext cx="1129323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관리 개체 수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및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이질성 증가</a:t>
            </a:r>
            <a:endParaRPr lang="en-US" altLang="ko-KR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Microservice architecture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는 관리 개체 개수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및 개체 간 이질성 큼</a:t>
            </a:r>
            <a:r>
              <a:rPr lang="en-US" altLang="ko-KR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그만큼 관리 지점이 증가</a:t>
            </a:r>
            <a:endParaRPr lang="x-none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2157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Why </a:t>
            </a:r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?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84276F2-A50E-92C3-E864-92885A4FCB2E}"/>
              </a:ext>
            </a:extLst>
          </p:cNvPr>
          <p:cNvSpPr txBox="1"/>
          <p:nvPr/>
        </p:nvSpPr>
        <p:spPr>
          <a:xfrm>
            <a:off x="533399" y="1348800"/>
            <a:ext cx="111349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MLT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통합 처리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핵심인 </a:t>
            </a:r>
            <a:r>
              <a:rPr lang="x-none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Metrics, Logs, Traces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통합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이는 프로세스 및 아키텍처를 단순화 및 이들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telemetry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간의 상호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연관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(correlation)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분석을 촉진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858DAE-4169-6280-069D-BC269F9DE6BB}"/>
              </a:ext>
            </a:extLst>
          </p:cNvPr>
          <p:cNvSpPr txBox="1"/>
          <p:nvPr/>
        </p:nvSpPr>
        <p:spPr>
          <a:xfrm>
            <a:off x="528514" y="2585323"/>
            <a:ext cx="11134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표준화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Telemetry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측정 및 수집에 대한 표준화로 다양한 관찰 도구 및 플랫폼과 일관되고 비용 효율적 통합을 이끎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940F05-6A79-80F3-F7EC-C6A61F66847F}"/>
              </a:ext>
            </a:extLst>
          </p:cNvPr>
          <p:cNvSpPr txBox="1"/>
          <p:nvPr/>
        </p:nvSpPr>
        <p:spPr>
          <a:xfrm>
            <a:off x="528513" y="3671716"/>
            <a:ext cx="111349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최상위권 </a:t>
            </a:r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CNCF </a:t>
            </a:r>
            <a:r>
              <a:rPr lang="en-US" altLang="ko-KR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 Linux Foundation</a:t>
            </a:r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프로젝트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 source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로서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2024.07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현재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CNCF incubating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프로젝트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CNCF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프로젝트 중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velocity 2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위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(1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위는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Kubernetes), Linux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Foundation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프로젝트에서는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3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위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(1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위는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Linux, 2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위는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Kubernetes)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8EDDB5B-8063-5096-044C-83171C824137}"/>
              </a:ext>
            </a:extLst>
          </p:cNvPr>
          <p:cNvSpPr txBox="1"/>
          <p:nvPr/>
        </p:nvSpPr>
        <p:spPr>
          <a:xfrm>
            <a:off x="528514" y="5052089"/>
            <a:ext cx="111349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주요 </a:t>
            </a:r>
            <a:r>
              <a:rPr 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 </a:t>
            </a:r>
            <a:r>
              <a:rPr lang="ko-KR" altLang="en-US" sz="20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제품 지원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Grafana, Prometheus, Istio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등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 </a:t>
            </a:r>
            <a:r>
              <a:rPr lang="x-none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영역의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주요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 source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제품 뿐 아니라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Elasticsearch, Datadog, Dynatrace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등 주요 벤더 역시 지원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5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  <a:cs typeface="Aparajita" panose="020B0604020202020204" pitchFamily="34" charset="0"/>
              </a:rPr>
              <a:t>OpenTelemetry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  <a:cs typeface="Aparajita" panose="020B0604020202020204" pitchFamily="34" charset="0"/>
              </a:rPr>
              <a:t>구성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247100E-E8A9-BBDC-DDE2-3C2C453A09D6}"/>
              </a:ext>
            </a:extLst>
          </p:cNvPr>
          <p:cNvSpPr txBox="1"/>
          <p:nvPr/>
        </p:nvSpPr>
        <p:spPr>
          <a:xfrm>
            <a:off x="533400" y="1159034"/>
            <a:ext cx="11125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Specification</a:t>
            </a:r>
            <a:r>
              <a:rPr 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</a:t>
            </a:r>
            <a:r>
              <a:rPr lang="en-US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각</a:t>
            </a:r>
            <a:r>
              <a:rPr 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telemetry에</a:t>
            </a:r>
            <a:r>
              <a:rPr 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대한</a:t>
            </a:r>
            <a:r>
              <a:rPr lang="x-none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API, SDK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및 통신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프로토콜 규격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  <a:cs typeface="Aparajit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Collector</a:t>
            </a:r>
            <a:r>
              <a:rPr 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OpenTelemetry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Collector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라 불리는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telemetry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수집기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Instrumentation</a:t>
            </a:r>
            <a:r>
              <a:rPr lang="en-US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Telemetry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측정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을 위한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OpenTelemetry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명세 기반 언어 별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SDK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및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Agent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C82D96D-C109-AC47-B09F-3A16CE1EF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48574"/>
            <a:ext cx="11134590" cy="34171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6911D78-BABD-A639-4A74-DED10B625D1E}"/>
              </a:ext>
            </a:extLst>
          </p:cNvPr>
          <p:cNvSpPr txBox="1"/>
          <p:nvPr/>
        </p:nvSpPr>
        <p:spPr>
          <a:xfrm>
            <a:off x="8416060" y="5965723"/>
            <a:ext cx="3575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참고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푸른색이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OpenTelemetry를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의미</a:t>
            </a:r>
            <a:endParaRPr lang="x-none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10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902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in </a:t>
            </a:r>
            <a:r>
              <a:rPr lang="en-US" altLang="ko-KR" sz="32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31A17F4-9706-0451-323F-3E805F9CE694}"/>
              </a:ext>
            </a:extLst>
          </p:cNvPr>
          <p:cNvSpPr txBox="1"/>
          <p:nvPr/>
        </p:nvSpPr>
        <p:spPr>
          <a:xfrm>
            <a:off x="533400" y="1159034"/>
            <a:ext cx="11125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유연한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적용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Telemetry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규격</a:t>
            </a:r>
            <a:r>
              <a:rPr lang="x-none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을 유현하게 적용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선 고려하되 상황에 따라 기존 규격 유지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Trace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Metric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Prometheus(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OpenMetrics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 /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Logs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통합 검토 진행 중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계측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</a:t>
            </a: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Instrumentation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</a:t>
            </a: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계층 통합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와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ko-KR" alt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으로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계측 계층 통합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계측 계층 파편화로 인한 누수 비용 제거</a:t>
            </a:r>
            <a:endParaRPr lang="en-US" sz="16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전송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Transportation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계층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통합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Collector로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전송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계층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통합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전송 계층 파편화로 인한 누수 비용 제거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90620DC-A33E-C3AB-DEC1-F2D9E3EF9138}"/>
              </a:ext>
            </a:extLst>
          </p:cNvPr>
          <p:cNvSpPr txBox="1"/>
          <p:nvPr/>
        </p:nvSpPr>
        <p:spPr>
          <a:xfrm>
            <a:off x="8312481" y="5962595"/>
            <a:ext cx="3575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참고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푸른색이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OpenTelemetry를</a:t>
            </a: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의미</a:t>
            </a:r>
            <a:endParaRPr lang="x-none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  <a:cs typeface="Aparajit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ED34C44-1DC5-1C1E-F42F-23A2AE5BD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66006"/>
            <a:ext cx="11124624" cy="349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42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1115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 Source(w/ </a:t>
            </a:r>
            <a:r>
              <a:rPr lang="en-US" altLang="ko-KR" sz="28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OpenTelemetry</a:t>
            </a:r>
            <a:r>
              <a:rPr lang="en-US" altLang="ko-KR" sz="28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) </a:t>
            </a:r>
            <a:r>
              <a:rPr lang="ko-KR" altLang="en-US" sz="28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기반의 </a:t>
            </a:r>
            <a:r>
              <a:rPr lang="en-US" altLang="ko-KR" sz="2800" dirty="0" err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</a:t>
            </a:r>
            <a:r>
              <a:rPr lang="en-US" altLang="ko-KR" sz="28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Cloud Observability</a:t>
            </a:r>
            <a:endParaRPr lang="ko-KR" altLang="en-US" sz="28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20D244-EF0A-9FE9-90C3-C7196C395585}"/>
              </a:ext>
            </a:extLst>
          </p:cNvPr>
          <p:cNvSpPr txBox="1"/>
          <p:nvPr/>
        </p:nvSpPr>
        <p:spPr>
          <a:xfrm>
            <a:off x="533400" y="1112425"/>
            <a:ext cx="112300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매우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저렴한 운영 비용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일반적으로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vendor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제품의 운용 비용은 상당하며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비용 압력으로 인해 관찰 대상을 포기하기 쉬움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No vendor lock-in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Observability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는 사실 상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infra level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서비스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 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전환 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vendor lock-in 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이슈</a:t>
            </a:r>
            <a:r>
              <a:rPr lang="x-none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대응이 더 </a:t>
            </a:r>
            <a:r>
              <a:rPr lang="ko-KR" altLang="en-US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어려움</a:t>
            </a:r>
            <a:endParaRPr lang="en-US" sz="1600" b="1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높은 </a:t>
            </a: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신뢰성</a:t>
            </a:r>
            <a:r>
              <a:rPr lang="en-US" altLang="ko-KR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는 시장 중심에 안착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.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Prometheus,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Grafana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등은</a:t>
            </a:r>
            <a:r>
              <a: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각각의 영역에서 이미 오랜 시간 검증됨</a:t>
            </a:r>
            <a:endParaRPr lang="en-US" sz="16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높은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확장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맞춤 가능</a:t>
            </a:r>
            <a:r>
              <a:rPr lang="x-none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성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해당 환경에 특화한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telemetry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생성 및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visualization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요구가 발생하기 마련</a:t>
            </a:r>
            <a:endParaRPr lang="en-US" altLang="ko-KR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MLT(Metrics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Logs, Traces) </a:t>
            </a:r>
            <a:r>
              <a:rPr lang="en-US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상호연계</a:t>
            </a:r>
            <a:r>
              <a:rPr lang="en-US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분석</a:t>
            </a:r>
            <a:r>
              <a:rPr lang="en-US" altLang="ko-KR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: </a:t>
            </a:r>
            <a:r>
              <a:rPr lang="en-US" altLang="ko-KR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MLT 3개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관점을</a:t>
            </a:r>
            <a:r>
              <a:rPr lang="en-US" altLang="ko-KR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단일</a:t>
            </a:r>
            <a:r>
              <a:rPr lang="en-US" altLang="ko-KR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view에서</a:t>
            </a:r>
            <a:r>
              <a:rPr lang="en-US" altLang="ko-KR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presentation. </a:t>
            </a:r>
            <a:r>
              <a:rPr lang="ko-KR" alt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관찰 효과성 극대화</a:t>
            </a:r>
            <a:endParaRPr lang="en-US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82D3177-022B-0DD4-D749-6F767E1A6397}"/>
              </a:ext>
            </a:extLst>
          </p:cNvPr>
          <p:cNvSpPr txBox="1"/>
          <p:nvPr/>
        </p:nvSpPr>
        <p:spPr>
          <a:xfrm>
            <a:off x="6431773" y="6134398"/>
            <a:ext cx="5567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참고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: Istio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의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metric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은 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Prometheus(</a:t>
            </a:r>
            <a:r>
              <a:rPr lang="en-US" altLang="ko-KR" sz="1600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OpenMetrics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)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규격</a:t>
            </a:r>
            <a:r>
              <a:rPr lang="en-US" altLang="ko-KR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 </a:t>
            </a:r>
            <a:r>
              <a: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Aparajita" panose="020B0604020202020204" pitchFamily="34" charset="0"/>
              </a:rPr>
              <a:t>사용</a:t>
            </a:r>
            <a:endParaRPr lang="x-none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  <a:cs typeface="Aparajita" panose="020B0604020202020204" pitchFamily="34" charset="0"/>
            </a:endParaRPr>
          </a:p>
        </p:txBody>
      </p:sp>
      <p:pic>
        <p:nvPicPr>
          <p:cNvPr id="9" name="Picture 1">
            <a:extLst>
              <a:ext uri="{FF2B5EF4-FFF2-40B4-BE49-F238E27FC236}">
                <a16:creationId xmlns="" xmlns:a16="http://schemas.microsoft.com/office/drawing/2014/main" id="{10249EF8-B46B-83B0-55C6-FE5F7C71D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486302"/>
            <a:ext cx="11158415" cy="362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85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E7F9B1A2-016B-3FC0-D781-5F89789FE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F67337-BB5E-0EF4-A2C5-7577AC8417F3}"/>
              </a:ext>
            </a:extLst>
          </p:cNvPr>
          <p:cNvSpPr txBox="1"/>
          <p:nvPr/>
        </p:nvSpPr>
        <p:spPr>
          <a:xfrm>
            <a:off x="533399" y="3429000"/>
            <a:ext cx="11374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IDP</a:t>
            </a:r>
            <a:r>
              <a:rPr lang="ko-KR" altLang="en-US" sz="32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를 통한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Cloud </a:t>
            </a:r>
            <a:r>
              <a:rPr lang="ko-KR" altLang="en-US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소프트웨어 </a:t>
            </a:r>
            <a:r>
              <a:rPr lang="ko-KR" altLang="en-US" sz="32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 생산성 향상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5205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8378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(Remind) Why </a:t>
            </a:r>
            <a:r>
              <a:rPr lang="en-US" altLang="ko-KR" sz="320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Platform</a:t>
            </a:r>
            <a:r>
              <a:rPr lang="ko-KR" altLang="en-US" sz="320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en-US" altLang="ko-KR" sz="320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Engineering?</a:t>
            </a:r>
            <a:endParaRPr lang="ko-KR" altLang="en-US" sz="3200" dirty="0">
              <a:solidFill>
                <a:schemeClr val="bg1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475313" y="1354871"/>
            <a:ext cx="1124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 생산성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서비스 품질, 운영 안정성의 상향 평준화를 위한 </a:t>
            </a:r>
            <a:r>
              <a:rPr lang="en-US" altLang="ko-KR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내부 개발자 플랫폼 </a:t>
            </a:r>
            <a:r>
              <a:rPr lang="en-US" altLang="ko-KR" sz="24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제공</a:t>
            </a:r>
            <a:endParaRPr lang="ko-KR" altLang="en-US" sz="24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1026" name="Picture 2" descr="Diagram of Platform Engineering">
            <a:extLst>
              <a:ext uri="{FF2B5EF4-FFF2-40B4-BE49-F238E27FC236}">
                <a16:creationId xmlns="" xmlns:a16="http://schemas.microsoft.com/office/drawing/2014/main" id="{B61B2DE6-A7B6-1F48-2B53-C127F222B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0" t="16765" r="9220" b="15435"/>
          <a:stretch/>
        </p:blipFill>
        <p:spPr bwMode="auto">
          <a:xfrm>
            <a:off x="2050472" y="2201584"/>
            <a:ext cx="8091054" cy="383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2885097-A95D-7BC3-BD55-044C054FC2E4}"/>
              </a:ext>
            </a:extLst>
          </p:cNvPr>
          <p:cNvSpPr txBox="1"/>
          <p:nvPr/>
        </p:nvSpPr>
        <p:spPr>
          <a:xfrm>
            <a:off x="2050472" y="6034479"/>
            <a:ext cx="80910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출처</a:t>
            </a:r>
            <a:r>
              <a:rPr lang="en-US" altLang="ko-KR" sz="120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en-US" altLang="ko-KR" sz="12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</a:t>
            </a:r>
            <a:r>
              <a:rPr lang="en-US" altLang="ko-KR" sz="120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://www.gartner.com/en/infrastructure-and-it-operations-leaders/topics/platform-engineering</a:t>
            </a:r>
          </a:p>
        </p:txBody>
      </p:sp>
    </p:spTree>
    <p:extLst>
      <p:ext uri="{BB962C8B-B14F-4D97-AF65-F5344CB8AC3E}">
        <p14:creationId xmlns:p14="http://schemas.microsoft.com/office/powerpoint/2010/main" val="379847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Concept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of</a:t>
            </a:r>
            <a:r>
              <a:rPr lang="en-US" altLang="ko-KR" sz="3200" smtClean="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en-US" altLang="ko-KR" sz="320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Platform</a:t>
            </a:r>
            <a:r>
              <a:rPr lang="ko-KR" altLang="en-US" sz="320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 </a:t>
            </a:r>
            <a:r>
              <a:rPr lang="en-US" altLang="ko-KR" sz="3200" smtClean="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Engineering</a:t>
            </a:r>
            <a:endParaRPr lang="ko-KR" altLang="en-US" sz="3200" dirty="0">
              <a:solidFill>
                <a:schemeClr val="bg1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533400" y="2074397"/>
            <a:ext cx="1096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개발 생산성</a:t>
            </a:r>
            <a:r>
              <a:rPr lang="en-US" altLang="ko-KR" sz="24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서비스 품질, 운영 안정성의 상향 평준화를 위한 </a:t>
            </a:r>
            <a:r>
              <a:rPr lang="en-US" altLang="ko-KR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/>
            </a:r>
            <a:br>
              <a:rPr lang="en-US" altLang="ko-KR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</a:br>
            <a:r>
              <a:rPr lang="en-US" altLang="ko-KR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내부 </a:t>
            </a:r>
            <a:r>
              <a:rPr lang="en-US" altLang="ko-KR" sz="24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개발자 플랫폼</a:t>
            </a:r>
            <a:r>
              <a:rPr lang="en-US" altLang="ko-KR" sz="2400" b="1" baseline="30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Internal</a:t>
            </a:r>
            <a:r>
              <a:rPr lang="en-US" altLang="ko-KR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2400" b="1" baseline="30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Developer</a:t>
            </a:r>
            <a:r>
              <a:rPr lang="en-US" altLang="ko-KR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2400" b="1" baseline="30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Platform, </a:t>
            </a:r>
            <a:r>
              <a:rPr lang="en-US" altLang="ko-KR" sz="2400" b="1" baseline="3000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IDP</a:t>
            </a:r>
            <a:r>
              <a:rPr lang="en-US" altLang="ko-KR" sz="2400" b="1">
                <a:solidFill>
                  <a:schemeClr val="accent4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제공</a:t>
            </a:r>
            <a:endParaRPr lang="ko-KR" altLang="en-US" sz="24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533400" y="3673347"/>
            <a:ext cx="10596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개발자 생산성을 방해하고</a:t>
            </a:r>
            <a:r>
              <a:rPr lang="en-US" altLang="ko-KR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</a:t>
            </a:r>
            <a:r>
              <a:rPr lang="ko-KR" altLang="en-US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소프트웨어 개발 생명주기</a:t>
            </a:r>
            <a:r>
              <a:rPr lang="en-US" altLang="ko-KR" sz="2400" baseline="30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Software Development Life Cycle, SDLC </a:t>
            </a:r>
            <a:r>
              <a:rPr lang="en-US" altLang="ko-KR" sz="2400" baseline="30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2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 병목을 발생시킬 </a:t>
            </a:r>
            <a:r>
              <a:rPr lang="ko-KR" altLang="en-US" sz="24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수 있는 </a:t>
            </a:r>
            <a:r>
              <a:rPr lang="ko-KR" altLang="en-US" sz="24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관리 </a:t>
            </a:r>
            <a:r>
              <a:rPr lang="ko-KR" altLang="en-US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작업</a:t>
            </a:r>
            <a:r>
              <a:rPr lang="en-US" altLang="ko-KR" sz="24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(administrative </a:t>
            </a:r>
            <a:r>
              <a:rPr lang="en-US" altLang="ko-KR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tasks)</a:t>
            </a:r>
            <a:r>
              <a:rPr lang="ko-KR" altLang="en-US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에 소모되는 시간을 </a:t>
            </a:r>
            <a:r>
              <a:rPr lang="ko-KR" altLang="en-US" sz="24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줄이는 </a:t>
            </a:r>
            <a:r>
              <a:rPr lang="ko-KR" altLang="en-US" sz="24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것</a:t>
            </a:r>
            <a:endParaRPr lang="ko-KR" altLang="en-US" sz="2400" b="1" dirty="0">
              <a:solidFill>
                <a:srgbClr val="E1B4E6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1962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인지 부하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(Cognitive Load)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535" y="1555110"/>
            <a:ext cx="7996930" cy="449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01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781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Internal Developer Platform의 역할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400" y="1354871"/>
            <a:ext cx="11122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내부 </a:t>
            </a:r>
            <a:r>
              <a:rPr lang="ko-KR" altLang="en-US" sz="200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개발자 </a:t>
            </a:r>
            <a:r>
              <a:rPr lang="ko-KR" altLang="en-US" sz="2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플랫폼</a:t>
            </a: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은 개발자와 인프라</a:t>
            </a: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/기술/도구 및 프로세스 사이의 </a:t>
            </a:r>
            <a:r>
              <a:rPr lang="en-US" altLang="ko-KR" sz="2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계층(Layer)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885" y="2891219"/>
            <a:ext cx="6286231" cy="3639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400" y="1816536"/>
            <a:ext cx="11122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복잡한 정보를 추상화하여 </a:t>
            </a:r>
            <a:r>
              <a:rPr lang="ko-KR" altLang="en-US" sz="200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인지 부하</a:t>
            </a:r>
            <a:r>
              <a:rPr lang="en-US" altLang="ko-KR" sz="200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(Cognitive Load)</a:t>
            </a:r>
            <a:r>
              <a:rPr lang="ko-KR" altLang="en-US" sz="200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</a:t>
            </a:r>
            <a:r>
              <a:rPr lang="ko-KR" altLang="en-US" sz="2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감소 </a:t>
            </a:r>
            <a:endParaRPr lang="ko-KR" altLang="en-US" sz="2000" dirty="0">
              <a:solidFill>
                <a:srgbClr val="E1B4E6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400" y="2278201"/>
            <a:ext cx="11122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리소스와 도구에 </a:t>
            </a: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대한 </a:t>
            </a:r>
            <a:r>
              <a:rPr lang="en-US" altLang="ko-KR" sz="2000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잘 구성된 경로(Golden Path)를 제공</a:t>
            </a:r>
          </a:p>
        </p:txBody>
      </p:sp>
    </p:spTree>
    <p:extLst>
      <p:ext uri="{BB962C8B-B14F-4D97-AF65-F5344CB8AC3E}">
        <p14:creationId xmlns:p14="http://schemas.microsoft.com/office/powerpoint/2010/main" val="128124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781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IDP의 주요 이점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290554" y="1679084"/>
            <a:ext cx="11610892" cy="4203736"/>
            <a:chOff x="272428" y="1679084"/>
            <a:chExt cx="11610892" cy="4203736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1073278" y="1679084"/>
              <a:ext cx="4936449" cy="1756380"/>
            </a:xfrm>
            <a:prstGeom prst="round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타원 1"/>
            <p:cNvSpPr/>
            <p:nvPr/>
          </p:nvSpPr>
          <p:spPr>
            <a:xfrm>
              <a:off x="272428" y="1681127"/>
              <a:ext cx="1756380" cy="17563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AC74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29" y="1982862"/>
              <a:ext cx="760187" cy="76018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681563" y="2857225"/>
              <a:ext cx="973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표준화</a:t>
              </a:r>
              <a:endParaRPr lang="ko-KR" altLang="en-US" sz="16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2032767" y="2209976"/>
              <a:ext cx="39440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6000" indent="-19800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개발 및 배포 프로세스 </a:t>
              </a:r>
              <a:r>
                <a:rPr lang="ko-KR" altLang="en-US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표준화</a:t>
              </a:r>
              <a: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/간</a:t>
              </a:r>
              <a:r>
                <a:rPr lang="ko-KR" altLang="en-US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소화</a:t>
              </a:r>
              <a:endParaRPr lang="en-US" altLang="ko-KR" sz="16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marL="126000" indent="-19800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불일치와 오류를 줄여 </a:t>
              </a:r>
              <a:r>
                <a:rPr lang="ko-KR" altLang="en-US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안정성을 향상</a:t>
              </a:r>
              <a:endParaRPr lang="en-US" altLang="ko-KR" sz="16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6984584" y="1690101"/>
              <a:ext cx="4878701" cy="1756380"/>
            </a:xfrm>
            <a:prstGeom prst="round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7974130" y="2075848"/>
              <a:ext cx="3878286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6000" indent="-198000" latinLnBrk="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개발 및 배포 프로세스 </a:t>
              </a:r>
              <a:r>
                <a:rPr lang="ko-KR" altLang="en-US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자동화</a:t>
              </a:r>
              <a: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/>
              </a:r>
              <a:b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</a:br>
              <a: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 </a:t>
              </a: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인프라</a:t>
              </a:r>
              <a:r>
                <a:rPr lang="en-US" altLang="ko-KR" sz="160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, 모니터링 구성등을 </a:t>
              </a:r>
              <a:r>
                <a:rPr lang="en-US" altLang="ko-KR" sz="1600" b="1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자동화</a:t>
              </a:r>
              <a:endParaRPr lang="en-US" altLang="ko-KR" sz="16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marL="126000" indent="-198000" latinLnBrk="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altLang="ko-KR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개발자가 </a:t>
              </a:r>
              <a:r>
                <a:rPr lang="en-US" altLang="ko-KR" sz="160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코드 작성에만 집중하도록 </a:t>
              </a:r>
              <a:r>
                <a:rPr lang="en-US" altLang="ko-KR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함</a:t>
              </a:r>
              <a:endParaRPr lang="ko-KR" altLang="en-US" sz="1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6217755" y="1701118"/>
              <a:ext cx="1756380" cy="17563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AC74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2517" y="1990374"/>
              <a:ext cx="866851" cy="86685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6609185" y="2878522"/>
              <a:ext cx="973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생산성</a:t>
              </a:r>
              <a:endParaRPr lang="ko-KR" altLang="en-US" sz="16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7004619" y="4122686"/>
              <a:ext cx="4878701" cy="1756380"/>
            </a:xfrm>
            <a:prstGeom prst="round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1073279" y="4123205"/>
              <a:ext cx="4936448" cy="1756380"/>
            </a:xfrm>
            <a:prstGeom prst="roundRect">
              <a:avLst/>
            </a:pr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6217755" y="4122686"/>
              <a:ext cx="1756380" cy="17563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AC74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5851" y="4441123"/>
              <a:ext cx="760187" cy="76018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6425779" y="5305086"/>
              <a:ext cx="13403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Self-Service</a:t>
              </a:r>
              <a:endParaRPr lang="ko-KR" altLang="en-US" sz="16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7974130" y="4631543"/>
              <a:ext cx="390918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6000" indent="-198000" latinLnBrk="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altLang="ko-KR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개발자 스스로 </a:t>
              </a: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필요한 </a:t>
              </a:r>
              <a:r>
                <a:rPr lang="en-US" altLang="ko-KR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서비스를 직접 수행</a:t>
              </a:r>
            </a:p>
            <a:p>
              <a:pPr marL="126000" indent="-198000" latinLnBrk="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ko-KR" altLang="en-US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생산성과 개발자경험</a:t>
              </a:r>
              <a: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(DevEx)를 높임</a:t>
              </a:r>
              <a:endParaRPr lang="ko-KR" altLang="en-US" sz="1600" b="1" dirty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1" name="타원 10"/>
            <p:cNvSpPr/>
            <p:nvPr/>
          </p:nvSpPr>
          <p:spPr>
            <a:xfrm>
              <a:off x="272428" y="4126440"/>
              <a:ext cx="1756380" cy="17563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AC74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524" y="4462781"/>
              <a:ext cx="760187" cy="76018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644486" y="5305086"/>
              <a:ext cx="10476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협업 촉진</a:t>
              </a:r>
              <a:endParaRPr lang="ko-KR" altLang="en-US" sz="16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2053896" y="4508433"/>
              <a:ext cx="395906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6000" indent="-19800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altLang="ko-KR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개발자/운영팀 등 서비스 이해 관계자가 함께 작업하는 </a:t>
              </a:r>
              <a:r>
                <a:rPr lang="en-US" altLang="ko-KR" sz="1600" b="1" smtClean="0">
                  <a:solidFill>
                    <a:srgbClr val="E1B4E6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공유 플랫폼/포탈을 제공</a:t>
              </a:r>
            </a:p>
            <a:p>
              <a:pPr marL="126000" indent="-19800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ko-KR" altLang="en-US" sz="1600" smtClean="0">
                  <a:solidFill>
                    <a:schemeClr val="bg1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커뮤니케이션 개선과 협업 촉진</a:t>
              </a:r>
              <a:endParaRPr lang="ko-KR" alt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769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7583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 SemiBold" panose="020B0600000101010101" pitchFamily="50" charset="-127"/>
                <a:ea typeface="LG스마트체 SemiBold" panose="020B0600000101010101" pitchFamily="50" charset="-127"/>
              </a:rPr>
              <a:t>Internal Developer Platform vs Portal</a:t>
            </a:r>
            <a:endParaRPr lang="ko-KR" altLang="en-US" sz="3200" dirty="0">
              <a:solidFill>
                <a:schemeClr val="bg1"/>
              </a:solidFill>
              <a:latin typeface="LG스마트체 SemiBold" panose="020B0600000101010101" pitchFamily="50" charset="-127"/>
              <a:ea typeface="LG스마트체 Semi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533400" y="2074397"/>
            <a:ext cx="1096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내부 </a:t>
            </a:r>
            <a:r>
              <a:rPr lang="en-US" altLang="ko-KR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개발자 플랫폼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Internal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Developer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Platform</a:t>
            </a:r>
            <a:r>
              <a:rPr lang="en-US" altLang="ko-KR" sz="2400" smtClean="0">
                <a:solidFill>
                  <a:schemeClr val="accent4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533400" y="4016294"/>
            <a:ext cx="1096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내부 </a:t>
            </a:r>
            <a:r>
              <a:rPr lang="en-US" altLang="ko-KR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개발자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포탈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Internal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Developer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en-US" altLang="ko-KR" sz="2400" baseline="300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Portal</a:t>
            </a:r>
            <a:r>
              <a:rPr lang="en-US" altLang="ko-KR" sz="2400" smtClean="0">
                <a:solidFill>
                  <a:schemeClr val="accent4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915649" y="2536062"/>
            <a:ext cx="11122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소프트웨어 개발 프로세스를 지원하기 위한 도구 및 서비스의 모음</a:t>
            </a:r>
            <a:endParaRPr lang="en-US" altLang="ko-KR" sz="2000" smtClean="0">
              <a:solidFill>
                <a:srgbClr val="E1B4E6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915649" y="4500856"/>
            <a:ext cx="111225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내부 개발자 플랫폼에 대한 “프론트엔드</a:t>
            </a: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”, </a:t>
            </a:r>
            <a:r>
              <a:rPr lang="en-US" altLang="ko-KR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즉 </a:t>
            </a:r>
            <a:r>
              <a:rPr lang="en-US" altLang="ko-KR" sz="20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단일 인터페이스 </a:t>
            </a:r>
            <a:r>
              <a:rPr lang="en-US" altLang="ko-KR" sz="20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역할</a:t>
            </a: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소프트웨어에 </a:t>
            </a:r>
            <a:r>
              <a:rPr lang="ko-KR" altLang="en-US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대한 모든 서비스와 관련 문서를 </a:t>
            </a:r>
            <a:r>
              <a:rPr lang="ko-KR" altLang="en-US" sz="20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중앙 </a:t>
            </a:r>
            <a:r>
              <a:rPr lang="ko-KR" altLang="en-US" sz="2000" b="1" smtClean="0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집중화하여 </a:t>
            </a:r>
            <a:r>
              <a:rPr lang="ko-KR" altLang="en-US" sz="2000" b="1">
                <a:solidFill>
                  <a:srgbClr val="E1B4E6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제공</a:t>
            </a:r>
            <a:endParaRPr lang="ko-KR" altLang="en-US" sz="2000" b="1" dirty="0">
              <a:solidFill>
                <a:srgbClr val="E1B4E6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181475" y="1648198"/>
            <a:ext cx="2216246" cy="2156107"/>
            <a:chOff x="9157863" y="1903473"/>
            <a:chExt cx="2374770" cy="2310330"/>
          </a:xfrm>
        </p:grpSpPr>
        <p:sp>
          <p:nvSpPr>
            <p:cNvPr id="10" name="타원 9"/>
            <p:cNvSpPr/>
            <p:nvPr/>
          </p:nvSpPr>
          <p:spPr>
            <a:xfrm>
              <a:off x="9187126" y="1903473"/>
              <a:ext cx="2310330" cy="2310330"/>
            </a:xfrm>
            <a:prstGeom prst="ellipse">
              <a:avLst/>
            </a:prstGeom>
            <a:solidFill>
              <a:srgbClr val="5FC1BC">
                <a:alpha val="50196"/>
              </a:srgbClr>
            </a:solidFill>
            <a:ln w="57150">
              <a:solidFill>
                <a:srgbClr val="10A6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2085" y="2426442"/>
              <a:ext cx="1040415" cy="1040415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2118" y="2118302"/>
              <a:ext cx="660347" cy="66034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9157863" y="3370026"/>
              <a:ext cx="2374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Internal Developer</a:t>
              </a:r>
              <a:br>
                <a:rPr lang="en-US" altLang="ko-KR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</a:br>
              <a:r>
                <a:rPr lang="en-US" altLang="ko-KR" sz="1600" smtClean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Platform</a:t>
              </a:r>
              <a:endParaRPr lang="ko-KR" altLang="en-US" sz="16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542" y="4404650"/>
            <a:ext cx="1144593" cy="1144593"/>
          </a:xfrm>
          <a:prstGeom prst="rect">
            <a:avLst/>
          </a:prstGeom>
        </p:spPr>
      </p:pic>
      <p:cxnSp>
        <p:nvCxnSpPr>
          <p:cNvPr id="18" name="직선 연결선 17"/>
          <p:cNvCxnSpPr>
            <a:stCxn id="2" idx="0"/>
            <a:endCxn id="10" idx="4"/>
          </p:cNvCxnSpPr>
          <p:nvPr/>
        </p:nvCxnSpPr>
        <p:spPr>
          <a:xfrm flipV="1">
            <a:off x="10286839" y="3804305"/>
            <a:ext cx="0" cy="600345"/>
          </a:xfrm>
          <a:prstGeom prst="line">
            <a:avLst/>
          </a:prstGeom>
          <a:ln w="57150">
            <a:gradFill>
              <a:gsLst>
                <a:gs pos="65000">
                  <a:srgbClr val="10A689"/>
                </a:gs>
                <a:gs pos="0">
                  <a:schemeClr val="accent1">
                    <a:lumMod val="5000"/>
                    <a:lumOff val="95000"/>
                  </a:schemeClr>
                </a:gs>
              </a:gsLst>
              <a:lin ang="5400000" scaled="1"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592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Internal Developer </a:t>
            </a:r>
            <a:r>
              <a:rPr lang="en-US" altLang="ko-KR" sz="32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Portal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Solutions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21" y="2106978"/>
            <a:ext cx="5257800" cy="117743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20" y="2195261"/>
            <a:ext cx="3962721" cy="100087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515" y="3994989"/>
            <a:ext cx="3208020" cy="168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81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IDP가 </a:t>
            </a:r>
            <a:r>
              <a:rPr lang="ko-KR" altLang="en-US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제공하는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ko-KR" altLang="en-US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핵심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기능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533646" y="1936073"/>
            <a:ext cx="11124709" cy="4136510"/>
            <a:chOff x="533400" y="1936073"/>
            <a:chExt cx="11124709" cy="4136510"/>
          </a:xfrm>
        </p:grpSpPr>
        <p:grpSp>
          <p:nvGrpSpPr>
            <p:cNvPr id="9" name="그룹 8"/>
            <p:cNvGrpSpPr/>
            <p:nvPr/>
          </p:nvGrpSpPr>
          <p:grpSpPr>
            <a:xfrm>
              <a:off x="4918256" y="3762253"/>
              <a:ext cx="2374770" cy="2310330"/>
              <a:chOff x="878185" y="3883446"/>
              <a:chExt cx="2374770" cy="2310330"/>
            </a:xfrm>
          </p:grpSpPr>
          <p:sp>
            <p:nvSpPr>
              <p:cNvPr id="2" name="타원 1"/>
              <p:cNvSpPr/>
              <p:nvPr/>
            </p:nvSpPr>
            <p:spPr>
              <a:xfrm>
                <a:off x="907448" y="3883446"/>
                <a:ext cx="2310330" cy="2310330"/>
              </a:xfrm>
              <a:prstGeom prst="ellipse">
                <a:avLst/>
              </a:prstGeom>
              <a:solidFill>
                <a:srgbClr val="5FC1BC">
                  <a:alpha val="20000"/>
                </a:srgbClr>
              </a:solidFill>
              <a:ln w="57150">
                <a:solidFill>
                  <a:srgbClr val="10A6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" name="그림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2407" y="4406415"/>
                <a:ext cx="1040415" cy="1040415"/>
              </a:xfrm>
              <a:prstGeom prst="rect">
                <a:avLst/>
              </a:prstGeom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2440" y="4098275"/>
                <a:ext cx="660347" cy="66034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0251BABB-12FA-280F-FF68-B1858B233136}"/>
                  </a:ext>
                </a:extLst>
              </p:cNvPr>
              <p:cNvSpPr txBox="1"/>
              <p:nvPr/>
            </p:nvSpPr>
            <p:spPr>
              <a:xfrm>
                <a:off x="878185" y="5349999"/>
                <a:ext cx="23747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mtClean="0">
                    <a:solidFill>
                      <a:schemeClr val="bg1"/>
                    </a:solidFill>
                    <a:latin typeface="LG스마트체2.0 SemiBold" panose="020B0600000101010101" pitchFamily="50" charset="-127"/>
                    <a:ea typeface="LG스마트체2.0 SemiBold" panose="020B0600000101010101" pitchFamily="50" charset="-127"/>
                  </a:rPr>
                  <a:t>Internal Developer</a:t>
                </a:r>
                <a:br>
                  <a:rPr lang="en-US" altLang="ko-KR" smtClean="0">
                    <a:solidFill>
                      <a:schemeClr val="bg1"/>
                    </a:solidFill>
                    <a:latin typeface="LG스마트체2.0 SemiBold" panose="020B0600000101010101" pitchFamily="50" charset="-127"/>
                    <a:ea typeface="LG스마트체2.0 SemiBold" panose="020B0600000101010101" pitchFamily="50" charset="-127"/>
                  </a:rPr>
                </a:br>
                <a:r>
                  <a:rPr lang="en-US" altLang="ko-KR" smtClean="0">
                    <a:solidFill>
                      <a:schemeClr val="bg1"/>
                    </a:solidFill>
                    <a:latin typeface="LG스마트체2.0 SemiBold" panose="020B0600000101010101" pitchFamily="50" charset="-127"/>
                    <a:ea typeface="LG스마트체2.0 SemiBold" panose="020B0600000101010101" pitchFamily="50" charset="-127"/>
                  </a:rPr>
                  <a:t>Platform</a:t>
                </a:r>
                <a:endParaRPr lang="ko-KR" altLang="en-US" dirty="0">
                  <a:solidFill>
                    <a:schemeClr val="bg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endParaRPr>
              </a:p>
            </p:txBody>
          </p:sp>
        </p:grpSp>
        <p:sp>
          <p:nvSpPr>
            <p:cNvPr id="10" name="모서리가 둥근 직사각형 9"/>
            <p:cNvSpPr/>
            <p:nvPr/>
          </p:nvSpPr>
          <p:spPr>
            <a:xfrm>
              <a:off x="533400" y="1972203"/>
              <a:ext cx="2650456" cy="1000676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914" y="2166541"/>
              <a:ext cx="612000" cy="612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1262914" y="2287875"/>
              <a:ext cx="192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smtClean="0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Service Catalog</a:t>
              </a:r>
              <a:endParaRPr lang="ko-KR" altLang="en-US" b="1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358151" y="1971291"/>
              <a:ext cx="2650456" cy="1000676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4087665" y="2286963"/>
              <a:ext cx="192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smtClean="0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Dashboard</a:t>
              </a:r>
              <a:endParaRPr lang="ko-KR" altLang="en-US" b="1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6182902" y="1971291"/>
              <a:ext cx="2650456" cy="1000676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6912416" y="2286963"/>
              <a:ext cx="192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smtClean="0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Self-Service</a:t>
              </a:r>
              <a:endParaRPr lang="ko-KR" altLang="en-US" b="1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9007653" y="1936073"/>
              <a:ext cx="2650456" cy="1000676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251BABB-12FA-280F-FF68-B1858B233136}"/>
                </a:ext>
              </a:extLst>
            </p:cNvPr>
            <p:cNvSpPr txBox="1"/>
            <p:nvPr/>
          </p:nvSpPr>
          <p:spPr>
            <a:xfrm>
              <a:off x="9737167" y="2251745"/>
              <a:ext cx="192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smtClean="0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Scorecard</a:t>
              </a:r>
              <a:endParaRPr lang="ko-KR" altLang="en-US" b="1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2327" y="2165629"/>
              <a:ext cx="612000" cy="612000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5167" y="2165629"/>
              <a:ext cx="612000" cy="612000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416" y="2165629"/>
              <a:ext cx="612000" cy="612000"/>
            </a:xfrm>
            <a:prstGeom prst="rect">
              <a:avLst/>
            </a:prstGeom>
          </p:spPr>
        </p:pic>
        <p:cxnSp>
          <p:nvCxnSpPr>
            <p:cNvPr id="23" name="구부러진 연결선 22"/>
            <p:cNvCxnSpPr>
              <a:stCxn id="10" idx="2"/>
              <a:endCxn id="2" idx="2"/>
            </p:cNvCxnSpPr>
            <p:nvPr/>
          </p:nvCxnSpPr>
          <p:spPr>
            <a:xfrm rot="16200000" flipH="1">
              <a:off x="2430804" y="2400702"/>
              <a:ext cx="1944539" cy="3088891"/>
            </a:xfrm>
            <a:prstGeom prst="curvedConnector2">
              <a:avLst/>
            </a:prstGeom>
            <a:ln w="76200">
              <a:gradFill>
                <a:gsLst>
                  <a:gs pos="0">
                    <a:srgbClr val="CECECE"/>
                  </a:gs>
                  <a:gs pos="80000">
                    <a:srgbClr val="10A689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구부러진 연결선 26"/>
            <p:cNvCxnSpPr>
              <a:stCxn id="16" idx="2"/>
              <a:endCxn id="2" idx="1"/>
            </p:cNvCxnSpPr>
            <p:nvPr/>
          </p:nvCxnSpPr>
          <p:spPr>
            <a:xfrm rot="16200000" flipH="1">
              <a:off x="4420306" y="3235040"/>
              <a:ext cx="1128626" cy="602480"/>
            </a:xfrm>
            <a:prstGeom prst="curvedConnector3">
              <a:avLst>
                <a:gd name="adj1" fmla="val 96854"/>
              </a:avLst>
            </a:prstGeom>
            <a:ln w="76200">
              <a:gradFill>
                <a:gsLst>
                  <a:gs pos="0">
                    <a:srgbClr val="CECECE"/>
                  </a:gs>
                  <a:gs pos="80000">
                    <a:srgbClr val="10A689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구부러진 연결선 29"/>
            <p:cNvCxnSpPr>
              <a:stCxn id="20" idx="2"/>
              <a:endCxn id="2" idx="6"/>
            </p:cNvCxnSpPr>
            <p:nvPr/>
          </p:nvCxnSpPr>
          <p:spPr>
            <a:xfrm rot="5400000">
              <a:off x="7805031" y="2389567"/>
              <a:ext cx="1980669" cy="3075032"/>
            </a:xfrm>
            <a:prstGeom prst="curvedConnector2">
              <a:avLst/>
            </a:prstGeom>
            <a:ln w="76200">
              <a:gradFill>
                <a:gsLst>
                  <a:gs pos="0">
                    <a:srgbClr val="CECECE"/>
                  </a:gs>
                  <a:gs pos="80000">
                    <a:srgbClr val="10A689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구부러진 연결선 32"/>
            <p:cNvCxnSpPr>
              <a:stCxn id="18" idx="2"/>
              <a:endCxn id="2" idx="7"/>
            </p:cNvCxnSpPr>
            <p:nvPr/>
          </p:nvCxnSpPr>
          <p:spPr>
            <a:xfrm rot="5400000">
              <a:off x="6649507" y="3241970"/>
              <a:ext cx="1128626" cy="588621"/>
            </a:xfrm>
            <a:prstGeom prst="curvedConnector3">
              <a:avLst>
                <a:gd name="adj1" fmla="val 95878"/>
              </a:avLst>
            </a:prstGeom>
            <a:ln w="76200">
              <a:gradFill>
                <a:gsLst>
                  <a:gs pos="0">
                    <a:srgbClr val="CECECE"/>
                  </a:gs>
                  <a:gs pos="80000">
                    <a:srgbClr val="10A689"/>
                  </a:gs>
                </a:gsLst>
                <a:lin ang="5400000" scaled="1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70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Service Catalog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400" y="1354871"/>
            <a:ext cx="1114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소프트웨어의 생명주기</a:t>
            </a:r>
            <a:r>
              <a:rPr lang="en-US" altLang="ko-KR" sz="2400" baseline="300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Software </a:t>
            </a:r>
            <a:r>
              <a:rPr lang="en-US" altLang="ko-KR" sz="2400" baseline="300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Development Life Cycle, </a:t>
            </a:r>
            <a:r>
              <a:rPr lang="en-US" altLang="ko-KR" sz="2400" baseline="300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SDLC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와 관련된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모든 정보의 안내서</a:t>
            </a:r>
            <a:endParaRPr lang="ko-KR" altLang="en-US" sz="2400" baseline="30000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786787" y="1930675"/>
            <a:ext cx="73767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개발자에게 서비스에 대한 전체적인 이해를 제공</a:t>
            </a:r>
            <a:endParaRPr lang="en-US" altLang="ko-KR" sz="200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복잡한 서비스 정보와 아키텍처 및 도구로 인한 인지 부하 감소</a:t>
            </a:r>
            <a:endParaRPr lang="ko-KR" altLang="en-US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4878" r="4207" b="13226"/>
          <a:stretch/>
        </p:blipFill>
        <p:spPr>
          <a:xfrm>
            <a:off x="969662" y="2974988"/>
            <a:ext cx="4060210" cy="3190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모서리가 둥근 사각형 설명선 28"/>
          <p:cNvSpPr/>
          <p:nvPr/>
        </p:nvSpPr>
        <p:spPr>
          <a:xfrm>
            <a:off x="7124843" y="3216968"/>
            <a:ext cx="3822853" cy="462708"/>
          </a:xfrm>
          <a:prstGeom prst="wedgeRoundRectCallout">
            <a:avLst>
              <a:gd name="adj1" fmla="val -56641"/>
              <a:gd name="adj2" fmla="val 255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 서비스 담당자가 누구지</a:t>
            </a:r>
            <a:r>
              <a:rPr lang="en-US" altLang="ko-KR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?</a:t>
            </a:r>
            <a:endParaRPr lang="ko-KR" altLang="en-US" sz="160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6135620" y="3095782"/>
            <a:ext cx="705079" cy="705079"/>
          </a:xfrm>
          <a:prstGeom prst="ellipse">
            <a:avLst/>
          </a:prstGeom>
          <a:solidFill>
            <a:srgbClr val="10A689"/>
          </a:solidFill>
          <a:ln>
            <a:solidFill>
              <a:srgbClr val="10A6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6175798" y="3248266"/>
            <a:ext cx="624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GW</a:t>
            </a:r>
            <a:endParaRPr lang="ko-KR" altLang="en-US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6618526" y="4202957"/>
            <a:ext cx="705079" cy="70507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6658704" y="4355441"/>
            <a:ext cx="624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HJ</a:t>
            </a:r>
            <a:endParaRPr lang="ko-KR" altLang="en-US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6135620" y="5310132"/>
            <a:ext cx="705079" cy="705079"/>
          </a:xfrm>
          <a:prstGeom prst="ellipse">
            <a:avLst/>
          </a:prstGeom>
          <a:solidFill>
            <a:srgbClr val="AC74C2"/>
          </a:solidFill>
          <a:ln>
            <a:solidFill>
              <a:srgbClr val="AC7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6175798" y="5462616"/>
            <a:ext cx="624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endParaRPr lang="ko-KR" altLang="en-US" sz="20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9" name="모서리가 둥근 사각형 설명선 38"/>
          <p:cNvSpPr/>
          <p:nvPr/>
        </p:nvSpPr>
        <p:spPr>
          <a:xfrm>
            <a:off x="7124842" y="5431276"/>
            <a:ext cx="3899972" cy="462708"/>
          </a:xfrm>
          <a:prstGeom prst="wedgeRoundRectCallout">
            <a:avLst>
              <a:gd name="adj1" fmla="val -56641"/>
              <a:gd name="adj2" fmla="val 255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이 서비스의 </a:t>
            </a:r>
            <a:r>
              <a:rPr lang="en-US" altLang="ko-KR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API 명세는 어디서 찾지?</a:t>
            </a:r>
            <a:endParaRPr lang="ko-KR" altLang="en-US" sz="160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40" name="모서리가 둥근 사각형 설명선 39"/>
          <p:cNvSpPr/>
          <p:nvPr/>
        </p:nvSpPr>
        <p:spPr>
          <a:xfrm>
            <a:off x="7613900" y="4324122"/>
            <a:ext cx="3899972" cy="462708"/>
          </a:xfrm>
          <a:prstGeom prst="wedgeRoundRectCallout">
            <a:avLst>
              <a:gd name="adj1" fmla="val -56641"/>
              <a:gd name="adj2" fmla="val 255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현재 서비스의 환경</a:t>
            </a:r>
            <a:r>
              <a:rPr lang="en-US" altLang="ko-KR" sz="160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/버전은 뭐지? </a:t>
            </a:r>
            <a:endParaRPr lang="ko-KR" altLang="en-US" sz="160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5559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Scorecard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399" y="1354871"/>
            <a:ext cx="11153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서비스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품질</a:t>
            </a:r>
            <a:r>
              <a:rPr lang="en-US" altLang="ko-KR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성숙도 등에 </a:t>
            </a:r>
            <a:r>
              <a:rPr lang="ko-KR" altLang="en-US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대한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표준을 정의</a:t>
            </a:r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하고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, 효율적으로 이를 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달성하도록 유도 </a:t>
            </a:r>
            <a:endParaRPr lang="ko-KR" altLang="en-US" sz="2400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786787" y="1930675"/>
            <a:ext cx="9547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K8s </a:t>
            </a:r>
            <a:r>
              <a:rPr lang="en-US" altLang="ko-KR" sz="20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standards </a:t>
            </a: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 DORA metrics / Production readiness / Operational maturity</a:t>
            </a:r>
            <a:endParaRPr lang="ko-KR" altLang="en-US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08" y="2529845"/>
            <a:ext cx="5528752" cy="3547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97" y="2540837"/>
            <a:ext cx="4455794" cy="1960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133" y="3888666"/>
            <a:ext cx="4455794" cy="2188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91009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Dashboard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399" y="1354871"/>
            <a:ext cx="1111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개발자를 위한 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Dashboard를 구성하여 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한 눈에 중요한 정보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및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할 일을 파악</a:t>
            </a:r>
            <a:endParaRPr lang="ko-KR" altLang="en-US" sz="2400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038444"/>
            <a:ext cx="4889944" cy="3137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141" y="2870689"/>
            <a:ext cx="4889944" cy="3026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884" y="3717402"/>
            <a:ext cx="4889944" cy="2762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90695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399" y="385048"/>
            <a:ext cx="9461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 Cloud IDP를 위한 </a:t>
            </a:r>
            <a:r>
              <a:rPr lang="ko-KR" altLang="en-US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데이터 수집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아키텍처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58" y="1216714"/>
            <a:ext cx="10416084" cy="4996707"/>
          </a:xfrm>
          <a:prstGeom prst="roundRect">
            <a:avLst>
              <a:gd name="adj" fmla="val 334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21080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Self-Service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533400" y="1354871"/>
            <a:ext cx="1114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개발자가 직접 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Self-Service를 실행하여 </a:t>
            </a:r>
            <a:r>
              <a:rPr lang="en-US" altLang="ko-KR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개발자경험(DevEx)</a:t>
            </a:r>
            <a:r>
              <a:rPr lang="ko-KR" altLang="en-US" sz="240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및 </a:t>
            </a:r>
            <a:r>
              <a:rPr lang="ko-KR" altLang="en-US" sz="2400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생산성</a:t>
            </a:r>
            <a:r>
              <a:rPr lang="ko-KR" altLang="en-US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을 향상</a:t>
            </a:r>
            <a:r>
              <a:rPr lang="en-US" altLang="ko-KR" sz="24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51BABB-12FA-280F-FF68-B1858B233136}"/>
              </a:ext>
            </a:extLst>
          </p:cNvPr>
          <p:cNvSpPr txBox="1"/>
          <p:nvPr/>
        </p:nvSpPr>
        <p:spPr>
          <a:xfrm>
            <a:off x="786787" y="1930675"/>
            <a:ext cx="95470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새로운 서비스를 위한 </a:t>
            </a: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Scaffolding 및 Day-2 Operation을 개발자가 직접 수행</a:t>
            </a: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반복적이고 복잡한 작업의 횟수</a:t>
            </a: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소요시간</a:t>
            </a: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감소</a:t>
            </a:r>
            <a:endParaRPr lang="en-US" altLang="ko-KR" sz="20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작업에 대한 가드레일(Guardrails) </a:t>
            </a:r>
            <a:r>
              <a:rPr lang="ko-KR" altLang="en-US" sz="20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로 결과의 일관성을 유지</a:t>
            </a:r>
            <a:endParaRPr lang="ko-KR" altLang="en-US" sz="20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t="13478" r="3696" b="13043"/>
          <a:stretch/>
        </p:blipFill>
        <p:spPr>
          <a:xfrm>
            <a:off x="1101581" y="3214365"/>
            <a:ext cx="4057650" cy="32194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98" y="3100226"/>
            <a:ext cx="1864039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394" y="3100226"/>
            <a:ext cx="1864039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10" y="4863888"/>
            <a:ext cx="1864039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96" y="4863888"/>
            <a:ext cx="1864039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5182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399" y="385048"/>
            <a:ext cx="9461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ThinQ Cloud IDP를 위한 </a:t>
            </a:r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Self-Service 아키텍처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4" y="1464497"/>
            <a:ext cx="11634053" cy="4375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34822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EA8200-0514-C8D0-A881-38D8BE942791}"/>
              </a:ext>
            </a:extLst>
          </p:cNvPr>
          <p:cNvSpPr txBox="1"/>
          <p:nvPr/>
        </p:nvSpPr>
        <p:spPr>
          <a:xfrm>
            <a:off x="533400" y="385048"/>
            <a:ext cx="6697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mtClean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Future Works</a:t>
            </a:r>
            <a:endParaRPr lang="ko-KR" altLang="en-US" sz="3200" dirty="0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795603" y="3475593"/>
            <a:ext cx="3107957" cy="2580432"/>
          </a:xfrm>
          <a:prstGeom prst="roundRect">
            <a:avLst/>
          </a:prstGeom>
          <a:solidFill>
            <a:srgbClr val="3B383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1511997" y="3641190"/>
            <a:ext cx="166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Scaffolding</a:t>
            </a:r>
            <a:endParaRPr lang="ko-KR" altLang="en-US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873876" y="4176119"/>
            <a:ext cx="29434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새로운 </a:t>
            </a:r>
            <a:r>
              <a:rPr lang="en-US" altLang="ko-KR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프로젝트</a:t>
            </a:r>
            <a:r>
              <a:rPr lang="ko-KR" altLang="en-US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신속하게 시작</a:t>
            </a:r>
            <a:endParaRPr lang="en-US" altLang="ko-KR" sz="1400" b="1">
              <a:solidFill>
                <a:srgbClr val="E1B4E6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가드레일에 따른 일관성있는 구조</a:t>
            </a:r>
            <a:endParaRPr lang="en-US" altLang="ko-KR" sz="140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생산성 향상 및 러닝 커브 감소</a:t>
            </a:r>
            <a:endParaRPr lang="en-US" altLang="ko-KR" sz="140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87953" y="1722955"/>
            <a:ext cx="1440000" cy="14400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144" y="1722955"/>
            <a:ext cx="1440000" cy="1440000"/>
          </a:xfrm>
          <a:prstGeom prst="rect">
            <a:avLst/>
          </a:prstGeom>
        </p:spPr>
      </p:pic>
      <p:sp>
        <p:nvSpPr>
          <p:cNvPr id="30" name="모서리가 둥근 직사각형 29"/>
          <p:cNvSpPr/>
          <p:nvPr/>
        </p:nvSpPr>
        <p:spPr>
          <a:xfrm>
            <a:off x="4564165" y="3498731"/>
            <a:ext cx="3107957" cy="2580432"/>
          </a:xfrm>
          <a:prstGeom prst="roundRect">
            <a:avLst/>
          </a:prstGeom>
          <a:solidFill>
            <a:srgbClr val="3B383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5084442" y="3641190"/>
            <a:ext cx="206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서비스 품질 향상</a:t>
            </a:r>
            <a:endParaRPr lang="ko-KR" altLang="en-US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4646398" y="4176119"/>
            <a:ext cx="294348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4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서비스 관련 메트릭</a:t>
            </a:r>
            <a:r>
              <a:rPr lang="en-US" altLang="ko-KR" sz="14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(API, MTTR 등</a:t>
            </a:r>
            <a:r>
              <a:rPr lang="en-US" altLang="ko-KR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) 수집</a:t>
            </a: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Scorecard를 통해 서비스의 품질 정보 가시화</a:t>
            </a:r>
            <a:endParaRPr lang="en-US" altLang="ko-KR" sz="14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8353974" y="3498731"/>
            <a:ext cx="3107957" cy="2580432"/>
          </a:xfrm>
          <a:prstGeom prst="roundRect">
            <a:avLst/>
          </a:prstGeom>
          <a:solidFill>
            <a:srgbClr val="3B383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2AADFC2-C1C7-D942-9E0B-A19F66B7CAA7}"/>
              </a:ext>
            </a:extLst>
          </p:cNvPr>
          <p:cNvSpPr txBox="1"/>
          <p:nvPr/>
        </p:nvSpPr>
        <p:spPr>
          <a:xfrm>
            <a:off x="8342380" y="3641190"/>
            <a:ext cx="3131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중앙 집중화 </a:t>
            </a:r>
            <a:r>
              <a:rPr lang="en-US" altLang="ko-KR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&amp; </a:t>
            </a:r>
            <a:r>
              <a:rPr lang="ko-KR" altLang="en-US" smtClean="0">
                <a:solidFill>
                  <a:srgbClr val="E1B4E6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접근성 향상</a:t>
            </a:r>
            <a:endParaRPr lang="ko-KR" altLang="en-US" dirty="0">
              <a:solidFill>
                <a:srgbClr val="E1B4E6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2AADFC2-C1C7-D942-9E0B-A19F66B7CAA7}"/>
              </a:ext>
            </a:extLst>
          </p:cNvPr>
          <p:cNvSpPr txBox="1"/>
          <p:nvPr/>
        </p:nvSpPr>
        <p:spPr>
          <a:xfrm>
            <a:off x="8436207" y="4176119"/>
            <a:ext cx="294348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ko-KR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서비스 관련된 모든 작업/도구를 통일하고 IDP로 중앙 집중화</a:t>
            </a:r>
          </a:p>
          <a:p>
            <a:pPr marL="126000" indent="-19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서비스별로 찾을 필요 없이 </a:t>
            </a:r>
            <a:r>
              <a:rPr lang="en-US" altLang="ko-KR" sz="140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IDP에서 제공하여 접근성 향상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20" y="1722955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40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EA8200-0514-C8D0-A881-38D8BE942791}"/>
              </a:ext>
            </a:extLst>
          </p:cNvPr>
          <p:cNvSpPr txBox="1"/>
          <p:nvPr/>
        </p:nvSpPr>
        <p:spPr>
          <a:xfrm>
            <a:off x="533399" y="385048"/>
            <a:ext cx="10376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참조 문서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2F86F2A-383D-40FC-28A5-480E4F300819}"/>
              </a:ext>
            </a:extLst>
          </p:cNvPr>
          <p:cNvSpPr txBox="1"/>
          <p:nvPr/>
        </p:nvSpPr>
        <p:spPr>
          <a:xfrm>
            <a:off x="533399" y="1142161"/>
            <a:ext cx="1135400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overview: Architecture, Traffic Management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-engineer/istio-overview-1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overview: Security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-engineer/istio-overview-3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EnvoyFilter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via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mockserver</a:t>
            </a:r>
            <a:endParaRPr lang="en-US" sz="16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envoyfilter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-via-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mockserver</a:t>
            </a:r>
            <a:endParaRPr lang="en-US" sz="1600" i="0" dirty="0">
              <a:solidFill>
                <a:schemeClr val="bg1"/>
              </a:solidFill>
              <a:effectLst/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DNS proxy: 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지연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개선</a:t>
            </a:r>
            <a:r>
              <a:rPr lang="en-US" altLang="ko-KR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DNS </a:t>
            </a:r>
            <a:r>
              <a:rPr lang="ko-KR" alt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부하 감소</a:t>
            </a:r>
            <a:endParaRPr lang="en-US" altLang="ko-KR" sz="1600" i="0" dirty="0">
              <a:solidFill>
                <a:schemeClr val="bg1"/>
              </a:solidFill>
              <a:effectLst/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dns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-proxying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Distributed Tracing w/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endParaRPr lang="en-US" sz="16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-tracing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 Internals: Ambient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istio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-ambient-mode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사용자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관점</a:t>
            </a:r>
            <a:r>
              <a:rPr lang="en-US" sz="16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Overview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www.anyflow.net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sw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-engineer/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-overview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Service Mesh for Developers, Part 1: Exploring the Power of Observability and </a:t>
            </a:r>
            <a:r>
              <a:rPr lang="en-US" sz="1600" b="1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OpenTelemetry</a:t>
            </a:r>
            <a:endParaRPr lang="en-US" sz="16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www.solo.io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/blog/service-mesh-for-developers-exploring-the-power-of-observability-and-opentelemetry/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Observability Costs are too Damn High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i="0" dirty="0" err="1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devops.com</a:t>
            </a:r>
            <a:r>
              <a:rPr lang="en-US" sz="1600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/observability-costs-are-too-damn-high/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chemeClr val="bg1"/>
                </a:solidFill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Understanding the True Cost of Observability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</a:t>
            </a:r>
            <a:r>
              <a:rPr lang="en-US" sz="1600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www.youtube.com/watch?v=7yxwy1gjllU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Datadog’s</a:t>
            </a:r>
            <a:r>
              <a:rPr lang="en-US" sz="16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$65M/year customer mystery solved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https://blog.pragmaticengineer.com/datadog-65m-year-customer-mystery/</a:t>
            </a:r>
            <a:endParaRPr lang="x-none" sz="1600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4891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1909</Words>
  <Application>Microsoft Office PowerPoint</Application>
  <PresentationFormat>와이드스크린</PresentationFormat>
  <Paragraphs>294</Paragraphs>
  <Slides>35</Slides>
  <Notes>32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4" baseType="lpstr">
      <vt:lpstr>Aparajita</vt:lpstr>
      <vt:lpstr>LG스마트체 Regular</vt:lpstr>
      <vt:lpstr>LG스마트체 SemiBold</vt:lpstr>
      <vt:lpstr>LG스마트체2.0 Regular</vt:lpstr>
      <vt:lpstr>LG스마트체2.0 SemiBold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</dc:creator>
  <cp:lastModifiedBy>공서우/선임연구원/클라우드플랫폼(연) 클라우드플랫폼TP(seowoo.gong@lge.com)</cp:lastModifiedBy>
  <cp:revision>149</cp:revision>
  <dcterms:created xsi:type="dcterms:W3CDTF">2024-07-10T05:08:26Z</dcterms:created>
  <dcterms:modified xsi:type="dcterms:W3CDTF">2024-09-06T02:20:17Z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2024-09-06T02:20:16Z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dd7e54d8-3de5-49d0-9cb5-6cd2c54df61e</vt:lpwstr>
  </property>
  <property fmtid="{D5CDD505-2E9C-101B-9397-08002B2CF9AE}" pid="8" name="MSIP_Label_cc6ed9fc-fefc-4a0c-a6d6-10cf236c0d4f_ContentBits">
    <vt:lpwstr>1</vt:lpwstr>
  </property>
</Properties>
</file>